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83" r:id="rId5"/>
    <p:sldId id="284" r:id="rId6"/>
    <p:sldId id="259" r:id="rId7"/>
    <p:sldId id="272" r:id="rId8"/>
    <p:sldId id="282" r:id="rId9"/>
    <p:sldId id="267" r:id="rId10"/>
    <p:sldId id="258" r:id="rId11"/>
    <p:sldId id="271" r:id="rId12"/>
    <p:sldId id="263" r:id="rId13"/>
    <p:sldId id="276" r:id="rId14"/>
    <p:sldId id="260" r:id="rId15"/>
    <p:sldId id="273" r:id="rId16"/>
    <p:sldId id="261" r:id="rId17"/>
    <p:sldId id="274" r:id="rId18"/>
    <p:sldId id="262" r:id="rId19"/>
    <p:sldId id="275" r:id="rId20"/>
    <p:sldId id="278" r:id="rId21"/>
    <p:sldId id="277" r:id="rId22"/>
    <p:sldId id="280" r:id="rId23"/>
    <p:sldId id="279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8230" autoAdjust="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012D7-C7F7-4E94-8D12-5D5A4304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031AC5-4B1C-4598-96FB-2BEFF1222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5CCD4C-8825-4308-9373-A9B033ECE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75A6B2-7C7E-41A8-AECF-55FE53ED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DCBC12-526D-425A-A04B-0617BBDBA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8E60E-C8BF-4E75-8204-35BA29EC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FCD10B-F73E-43D3-997D-BC931EF1B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000620-94BF-45AF-BCB6-1EF92032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8C7B10-54C6-455E-A65A-DDD599A5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B3CB7B-1A64-4C28-8AC9-949FC3D73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14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0EC0E-0F1B-4532-8273-511E6785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8D5E1D-F8DA-488E-A9C4-010A1DE89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C4A3A6-93E7-499D-8B97-B439EEC8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105537-99C6-4AAD-965B-F5EB5FA8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25A09A-65E5-4EB3-9056-AB90BE95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01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7E0DF-1175-4F88-9F17-2394649E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71C32-2A95-432B-BC6B-AD78AD564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FD420E-2BA7-44AC-AE02-AFA44983A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7D6024-ACEB-4C85-83D5-125DB46BB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0DB3DE-3436-4AF5-A73D-FB2887AA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67C029-3ECD-4ECA-A6F3-072EBF86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42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5FF709-FEC2-4C8B-BFB8-04CF9621E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1C8663-C9BA-4172-BD20-4F3BFE4D5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CC9582-4348-4E5B-91A9-DD595D8A0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2540B5-A42F-46B8-8FDA-79FB872B4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564E32D-5D55-4E5A-A82F-4A1A06E7BA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7CB467E-C39D-4B1E-B444-29D6A26D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BC758F-B56D-4B57-8E6A-5551C23A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B7B3F3-11F7-4ED3-AE89-872F4BAB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2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202748-0056-43A2-98EA-A7E66F3B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054A649-8C64-40C8-9E12-FCFDE493A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44F549-5984-4556-9F5B-A9353074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AF2770-80FC-4AFA-B306-EF5D21BB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1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ADB28D-529F-4A1E-8047-E68BB011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0B0FC9-8C3A-413B-A559-92E36A84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E6E0AC-DCCE-416A-B4EF-3208E3D7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62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2FCE80-4E94-4863-A698-73923F41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CCC72-228C-4C54-B289-04C62A8BB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34FFD7-C798-46A8-B9ED-0A9A4B7B5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FF6AE8-10CC-48D9-881C-13775BB9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E3ACAE-2F3B-47C1-8EEA-CCD01C06C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B52A47-0890-4518-94A6-49EC15F2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48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150-A3A2-4B1A-96D9-A6DCEDD1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5333FF6-7D65-4AEB-B435-AEDA063D5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E73F49-3643-4CA8-AD8E-5908D9C23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E413E3-F6BA-4C26-8D1F-5286412F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4ECA5A-7649-4460-A644-AF4B3515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869160-F546-43A3-8239-85C36270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5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A5549-6EB9-4320-9905-2DAC43E7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059387-E7E2-4785-A210-35A092C57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517AB7-F6B0-4C5C-93C6-11E836A4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B34FE8-6D44-4C45-B1D4-9C27BE31D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2275C4-0504-4959-8E41-426DB9BD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12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F60990E-5641-4DA2-9D28-0FC92998BC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51F6DC-77B3-4E88-B1D6-E45604691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C49EDD-294D-4157-A5F6-8994C73A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2DA04E-BA78-4C6D-8FAA-0416DD1B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FB657A-D20C-4BC0-B0D3-5A8FAE62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01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889C575-9312-42FB-AFE0-80329F45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15598F-23C5-4AE9-8924-B7861E428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6766C9-E305-4EBA-BCCE-D106A591C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3E15B-14FE-412C-B616-D08F7A82B064}" type="datetimeFigureOut">
              <a:rPr lang="fr-FR" smtClean="0"/>
              <a:pPr/>
              <a:t>30/08/2022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BE496-95A6-4567-A820-603980402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FF83B-5361-43E0-944E-202A83FB5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8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BE632F-823B-44E2-8C30-09F478D1C0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562" y="0"/>
            <a:ext cx="7712875" cy="6858000"/>
          </a:xfrm>
          <a:prstGeom prst="rect">
            <a:avLst/>
          </a:prstGeom>
        </p:spPr>
      </p:pic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CE0F4D2-33CC-45E9-9AF1-C30FED0132FE}"/>
              </a:ext>
            </a:extLst>
          </p:cNvPr>
          <p:cNvSpPr/>
          <p:nvPr/>
        </p:nvSpPr>
        <p:spPr>
          <a:xfrm>
            <a:off x="0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rectangle 8">
            <a:extLst>
              <a:ext uri="{FF2B5EF4-FFF2-40B4-BE49-F238E27FC236}">
                <a16:creationId xmlns:a16="http://schemas.microsoft.com/office/drawing/2014/main" id="{3CADBC94-D067-41F9-8980-3D22B7C6AD89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rectangle 9">
            <a:extLst>
              <a:ext uri="{FF2B5EF4-FFF2-40B4-BE49-F238E27FC236}">
                <a16:creationId xmlns:a16="http://schemas.microsoft.com/office/drawing/2014/main" id="{E89525A6-5F1D-4D58-A629-406A8EC30470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rectangle 10">
            <a:extLst>
              <a:ext uri="{FF2B5EF4-FFF2-40B4-BE49-F238E27FC236}">
                <a16:creationId xmlns:a16="http://schemas.microsoft.com/office/drawing/2014/main" id="{1B20D8A5-F281-4142-AD99-0CAB89E8DBD7}"/>
              </a:ext>
            </a:extLst>
          </p:cNvPr>
          <p:cNvSpPr/>
          <p:nvPr/>
        </p:nvSpPr>
        <p:spPr>
          <a:xfrm rot="5400000">
            <a:off x="655208" y="-662317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30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CE71E9-7A04-4385-A213-F36E2F84880F}"/>
              </a:ext>
            </a:extLst>
          </p:cNvPr>
          <p:cNvSpPr/>
          <p:nvPr/>
        </p:nvSpPr>
        <p:spPr>
          <a:xfrm>
            <a:off x="2874378" y="3428999"/>
            <a:ext cx="79460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Pourquoi un enseignement</a:t>
            </a:r>
          </a:p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sur le numérique?</a:t>
            </a:r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C0ACBF-2840-4ABB-BA0C-967D08422D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1" y="236051"/>
            <a:ext cx="4620198" cy="2409672"/>
          </a:xfrm>
          <a:prstGeom prst="rect">
            <a:avLst/>
          </a:prstGeom>
        </p:spPr>
      </p:pic>
      <p:sp>
        <p:nvSpPr>
          <p:cNvPr id="11" name="Triangle rectangle 10">
            <a:extLst>
              <a:ext uri="{FF2B5EF4-FFF2-40B4-BE49-F238E27FC236}">
                <a16:creationId xmlns:a16="http://schemas.microsoft.com/office/drawing/2014/main" id="{9C47690C-8AB9-49E8-BCF7-805027D95D70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4A0B92-B38F-40F4-968D-D5342C4D9A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25"/>
            <a:ext cx="3086100" cy="1476375"/>
          </a:xfrm>
          <a:prstGeom prst="rect">
            <a:avLst/>
          </a:prstGeom>
        </p:spPr>
      </p:pic>
      <p:pic>
        <p:nvPicPr>
          <p:cNvPr id="9" name="Image 8" descr="pedagogienumeriqu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5174" y="5276088"/>
            <a:ext cx="2995427" cy="1581912"/>
          </a:xfrm>
          <a:prstGeom prst="rect">
            <a:avLst/>
          </a:prstGeom>
        </p:spPr>
      </p:pic>
      <p:pic>
        <p:nvPicPr>
          <p:cNvPr id="12" name="Image 11" descr="pedagogienumerique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3832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C5AB5-5D9A-45DC-8A54-AB10C0D41011}"/>
              </a:ext>
            </a:extLst>
          </p:cNvPr>
          <p:cNvSpPr txBox="1"/>
          <p:nvPr/>
        </p:nvSpPr>
        <p:spPr>
          <a:xfrm>
            <a:off x="2331396" y="-33003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Plus </a:t>
            </a:r>
            <a:r>
              <a:rPr lang="fr-FR" sz="2000" b="1"/>
              <a:t>de</a:t>
            </a:r>
            <a:r>
              <a:rPr lang="fr-FR" sz="2400" b="1"/>
              <a:t> </a:t>
            </a:r>
            <a:r>
              <a:rPr lang="fr-FR" sz="4000" b="1">
                <a:solidFill>
                  <a:srgbClr val="00B0F0"/>
                </a:solidFill>
              </a:rPr>
              <a:t>8100</a:t>
            </a:r>
            <a:r>
              <a:rPr lang="fr-FR" sz="2400" b="1"/>
              <a:t> </a:t>
            </a:r>
            <a:r>
              <a:rPr lang="fr-FR" sz="2000" b="1" dirty="0"/>
              <a:t>centres de données dans le monde</a:t>
            </a:r>
            <a:endParaRPr lang="fr-FR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F62E8E-EE1C-4477-9E51-393102EDEF20}"/>
              </a:ext>
            </a:extLst>
          </p:cNvPr>
          <p:cNvSpPr txBox="1"/>
          <p:nvPr/>
        </p:nvSpPr>
        <p:spPr>
          <a:xfrm>
            <a:off x="332041" y="1711130"/>
            <a:ext cx="7658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/>
              <a:t>Plus de </a:t>
            </a:r>
            <a:r>
              <a:rPr lang="fr-FR" sz="4000" b="1">
                <a:solidFill>
                  <a:srgbClr val="00B0F0"/>
                </a:solidFill>
              </a:rPr>
              <a:t>62%</a:t>
            </a:r>
            <a:r>
              <a:rPr lang="fr-FR" sz="2000" b="1">
                <a:solidFill>
                  <a:srgbClr val="00B0F0"/>
                </a:solidFill>
              </a:rPr>
              <a:t> </a:t>
            </a:r>
            <a:r>
              <a:rPr lang="fr-FR" sz="2000" b="1"/>
              <a:t>de la population mondiale (93% en France)</a:t>
            </a:r>
          </a:p>
          <a:p>
            <a:r>
              <a:rPr lang="fr-FR" sz="2000" b="1"/>
              <a:t>utilise Internet</a:t>
            </a:r>
            <a:endParaRPr lang="fr-FR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AAFC66-DDE2-4834-9FAC-5E1C5780BCD4}"/>
              </a:ext>
            </a:extLst>
          </p:cNvPr>
          <p:cNvSpPr txBox="1"/>
          <p:nvPr/>
        </p:nvSpPr>
        <p:spPr>
          <a:xfrm>
            <a:off x="2643558" y="3442656"/>
            <a:ext cx="5256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00B0F0"/>
                </a:solidFill>
              </a:rPr>
              <a:t>1,9 milliard </a:t>
            </a:r>
            <a:r>
              <a:rPr lang="fr-FR" sz="2000" b="1" dirty="0"/>
              <a:t>de sites web </a:t>
            </a:r>
            <a:r>
              <a:rPr lang="fr-FR" sz="2000" b="1"/>
              <a:t>en 2022</a:t>
            </a:r>
            <a:endParaRPr lang="fr-FR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C90768-0640-4D60-93B1-6F3A4E24CA54}"/>
              </a:ext>
            </a:extLst>
          </p:cNvPr>
          <p:cNvSpPr txBox="1"/>
          <p:nvPr/>
        </p:nvSpPr>
        <p:spPr>
          <a:xfrm>
            <a:off x="332041" y="5754249"/>
            <a:ext cx="868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7 </a:t>
            </a:r>
            <a:r>
              <a:rPr lang="fr-FR" sz="4000" b="1" dirty="0">
                <a:solidFill>
                  <a:srgbClr val="00B0F0"/>
                </a:solidFill>
              </a:rPr>
              <a:t>milliards </a:t>
            </a:r>
            <a:r>
              <a:rPr lang="fr-FR" sz="2000" b="1"/>
              <a:t>de requêtes par jour </a:t>
            </a:r>
            <a:r>
              <a:rPr lang="fr-FR" sz="2000" b="1" dirty="0"/>
              <a:t>sur google.com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9ECA62-B064-436D-BBA0-B0681876B0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/>
          <a:stretch/>
        </p:blipFill>
        <p:spPr>
          <a:xfrm>
            <a:off x="332041" y="3439962"/>
            <a:ext cx="2256653" cy="13781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E099C13-C29E-44C4-9BAE-7DF68D8C58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150549"/>
            <a:ext cx="2085515" cy="122426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4DD0973-AA23-402C-B8D5-A4FB8DFA3C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42" y="1509916"/>
            <a:ext cx="2743200" cy="144706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F025769-80A4-4DEC-9711-A856F2D36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28" y="4919248"/>
            <a:ext cx="3650429" cy="1188944"/>
          </a:xfrm>
          <a:prstGeom prst="rect">
            <a:avLst/>
          </a:prstGeom>
        </p:spPr>
      </p:pic>
      <p:sp>
        <p:nvSpPr>
          <p:cNvPr id="39" name="Triangle rectangle 38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0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C5AB5-5D9A-45DC-8A54-AB10C0D41011}"/>
              </a:ext>
            </a:extLst>
          </p:cNvPr>
          <p:cNvSpPr txBox="1"/>
          <p:nvPr/>
        </p:nvSpPr>
        <p:spPr>
          <a:xfrm>
            <a:off x="2697156" y="131589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4,5 </a:t>
            </a:r>
            <a:r>
              <a:rPr lang="fr-FR" sz="4000" b="1" dirty="0">
                <a:solidFill>
                  <a:srgbClr val="00B0F0"/>
                </a:solidFill>
              </a:rPr>
              <a:t>milliards</a:t>
            </a:r>
            <a:r>
              <a:rPr lang="fr-FR" sz="2400" b="1" dirty="0"/>
              <a:t> </a:t>
            </a:r>
            <a:r>
              <a:rPr lang="fr-FR" sz="2000" b="1" dirty="0"/>
              <a:t>d’utilisateurs actifs dans le monde</a:t>
            </a:r>
            <a:endParaRPr lang="fr-FR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0CF49A-F116-4C9C-9651-843AE26F0DB0}"/>
              </a:ext>
            </a:extLst>
          </p:cNvPr>
          <p:cNvSpPr txBox="1"/>
          <p:nvPr/>
        </p:nvSpPr>
        <p:spPr>
          <a:xfrm>
            <a:off x="0" y="4915328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/>
              <a:t>Seulement </a:t>
            </a:r>
            <a:r>
              <a:rPr lang="fr-FR" sz="4000" b="1">
                <a:solidFill>
                  <a:srgbClr val="00B0F0"/>
                </a:solidFill>
              </a:rPr>
              <a:t>30 </a:t>
            </a:r>
            <a:r>
              <a:rPr lang="fr-FR" sz="4000" b="1" dirty="0">
                <a:solidFill>
                  <a:srgbClr val="00B0F0"/>
                </a:solidFill>
              </a:rPr>
              <a:t>%</a:t>
            </a:r>
            <a:r>
              <a:rPr lang="fr-FR" sz="2000" b="1" dirty="0"/>
              <a:t> de femmes dans le secteur du numérique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F62E8E-EE1C-4477-9E51-393102EDEF20}"/>
              </a:ext>
            </a:extLst>
          </p:cNvPr>
          <p:cNvSpPr txBox="1"/>
          <p:nvPr/>
        </p:nvSpPr>
        <p:spPr>
          <a:xfrm>
            <a:off x="2379744" y="1825772"/>
            <a:ext cx="5703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91 </a:t>
            </a:r>
            <a:r>
              <a:rPr lang="fr-FR" sz="4000" b="1" dirty="0">
                <a:solidFill>
                  <a:srgbClr val="00B0F0"/>
                </a:solidFill>
              </a:rPr>
              <a:t>% </a:t>
            </a:r>
            <a:r>
              <a:rPr lang="fr-FR" sz="2000" b="1" dirty="0"/>
              <a:t>des photos prises par </a:t>
            </a:r>
            <a:r>
              <a:rPr lang="fr-FR" sz="2000" b="1" dirty="0" err="1"/>
              <a:t>smartphone</a:t>
            </a:r>
            <a:endParaRPr lang="fr-FR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C90768-0640-4D60-93B1-6F3A4E24CA54}"/>
              </a:ext>
            </a:extLst>
          </p:cNvPr>
          <p:cNvSpPr txBox="1"/>
          <p:nvPr/>
        </p:nvSpPr>
        <p:spPr>
          <a:xfrm>
            <a:off x="2490025" y="3266648"/>
            <a:ext cx="8681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On </a:t>
            </a:r>
            <a:r>
              <a:rPr lang="fr-FR" sz="2000" b="1"/>
              <a:t>estime qu’il y a environ, </a:t>
            </a:r>
            <a:endParaRPr lang="fr-FR" sz="2000" b="1" dirty="0"/>
          </a:p>
          <a:p>
            <a:r>
              <a:rPr lang="fr-FR" sz="4000" b="1" dirty="0">
                <a:solidFill>
                  <a:srgbClr val="00B0F0"/>
                </a:solidFill>
              </a:rPr>
              <a:t>50 milliards </a:t>
            </a:r>
            <a:r>
              <a:rPr lang="fr-FR" sz="2000" b="1"/>
              <a:t>d’objets connectés</a:t>
            </a:r>
            <a:endParaRPr lang="fr-FR" sz="2000" b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1FB31A-4F4A-47DE-B309-6DEAED3A9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6" y="4760006"/>
            <a:ext cx="1444752" cy="185847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7FDA46-AD3C-478C-B20E-EFBE34E227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934" y="5762640"/>
            <a:ext cx="2074117" cy="1095360"/>
          </a:xfrm>
          <a:prstGeom prst="rect">
            <a:avLst/>
          </a:prstGeom>
        </p:spPr>
      </p:pic>
      <p:pic>
        <p:nvPicPr>
          <p:cNvPr id="18" name="Image 17" descr="réseaux sociau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5834" y="118872"/>
            <a:ext cx="2483358" cy="1390680"/>
          </a:xfrm>
          <a:prstGeom prst="rect">
            <a:avLst/>
          </a:prstGeom>
        </p:spPr>
      </p:pic>
      <p:pic>
        <p:nvPicPr>
          <p:cNvPr id="20" name="Image 19" descr="smartphone-phot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22016" y="1481328"/>
            <a:ext cx="2263706" cy="1508760"/>
          </a:xfrm>
          <a:prstGeom prst="rect">
            <a:avLst/>
          </a:prstGeom>
        </p:spPr>
      </p:pic>
      <p:pic>
        <p:nvPicPr>
          <p:cNvPr id="22" name="Image 21" descr="objets connectés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4112" y="3012948"/>
            <a:ext cx="2269944" cy="1275588"/>
          </a:xfrm>
          <a:prstGeom prst="rect">
            <a:avLst/>
          </a:prstGeom>
        </p:spPr>
      </p:pic>
      <p:sp>
        <p:nvSpPr>
          <p:cNvPr id="24" name="Triangle rectangle 23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0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C20E80-AB2A-4AB2-B815-79706218E4CF}"/>
              </a:ext>
            </a:extLst>
          </p:cNvPr>
          <p:cNvSpPr/>
          <p:nvPr/>
        </p:nvSpPr>
        <p:spPr>
          <a:xfrm>
            <a:off x="8258933" y="4046438"/>
            <a:ext cx="2839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thèmes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logo-comple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3474" y="565089"/>
            <a:ext cx="6260140" cy="58741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27713" y="382262"/>
            <a:ext cx="625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Web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976009" y="443222"/>
            <a:ext cx="958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Internet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8289" y="1592318"/>
            <a:ext cx="173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Réseaux sociaux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52649" y="4330824"/>
            <a:ext cx="14741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Localisation,</a:t>
            </a:r>
          </a:p>
          <a:p>
            <a:r>
              <a:rPr lang="fr-FR" b="1" dirty="0">
                <a:solidFill>
                  <a:srgbClr val="00B0F0"/>
                </a:solidFill>
              </a:rPr>
              <a:t>Cartographie </a:t>
            </a:r>
          </a:p>
          <a:p>
            <a:r>
              <a:rPr lang="fr-FR" b="1" dirty="0">
                <a:solidFill>
                  <a:srgbClr val="00B0F0"/>
                </a:solidFill>
              </a:rPr>
              <a:t>et mobilité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6981682" y="5241893"/>
            <a:ext cx="2577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Photographie numérique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203597" y="5977550"/>
            <a:ext cx="2643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Informatique embarquée </a:t>
            </a:r>
          </a:p>
          <a:p>
            <a:r>
              <a:rPr lang="fr-FR" b="1" dirty="0">
                <a:solidFill>
                  <a:srgbClr val="00B0F0"/>
                </a:solidFill>
              </a:rPr>
              <a:t>et objets connectés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7664038" y="1974836"/>
            <a:ext cx="2204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Données structurées </a:t>
            </a:r>
          </a:p>
          <a:p>
            <a:r>
              <a:rPr lang="fr-FR" b="1" dirty="0">
                <a:solidFill>
                  <a:srgbClr val="00B0F0"/>
                </a:solidFill>
              </a:rPr>
              <a:t>et leur traitement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75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37DB10A-3C43-4039-AD44-A756D459E5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08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550C59-3F73-4E39-902A-EC1AE2D63EC2}"/>
              </a:ext>
            </a:extLst>
          </p:cNvPr>
          <p:cNvSpPr/>
          <p:nvPr/>
        </p:nvSpPr>
        <p:spPr>
          <a:xfrm>
            <a:off x="6257138" y="3426909"/>
            <a:ext cx="5006755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1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 DONNÉES STRUCTURÉES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LEUR TRAITEMENT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DF157D4D-BD3B-4B2C-BE81-D7C0C2A2D8C1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330315CA-70F2-4B67-BB62-CBBED4BA5926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1" y="464543"/>
            <a:ext cx="1083116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1 : LES DONNÉES STRUCTURÉES ET LEUR TRAITEMENT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119766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968817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 structurées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798776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Traitement de données structurées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639709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Métadonnées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464995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 dans le nuage (cloud) 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81BFC-445D-41A1-87E0-C51B054A72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36"/>
            <a:ext cx="1745048" cy="114938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BCA014C-FB35-4785-A9F5-85CF40488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2158248"/>
            <a:ext cx="584070" cy="3847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1EEF1A0-3114-4C6A-91FA-9B57DBC45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2994159"/>
            <a:ext cx="584070" cy="3847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0EFD69-115E-4636-9AAA-BAAADDEFBD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95" y="3830070"/>
            <a:ext cx="584070" cy="3847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DEEB808-65D1-4D30-9D46-51D4CA9F1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95" y="4665981"/>
            <a:ext cx="584070" cy="3847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6CB1C9-B3D9-4F9F-AA01-D26F29BC8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5501892"/>
            <a:ext cx="584070" cy="3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6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F91292-B023-4E74-BDCC-67AD9E69C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75" y="492621"/>
            <a:ext cx="6258681" cy="58727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C20E80-AB2A-4AB2-B815-79706218E4CF}"/>
              </a:ext>
            </a:extLst>
          </p:cNvPr>
          <p:cNvSpPr/>
          <p:nvPr/>
        </p:nvSpPr>
        <p:spPr>
          <a:xfrm>
            <a:off x="8010726" y="3525230"/>
            <a:ext cx="317106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2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INTERNET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5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BBEB412-58DD-4384-B214-9D725F5D2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3"/>
            <a:ext cx="1510137" cy="15185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4" y="471188"/>
            <a:ext cx="4125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2 : INTERNET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Protocole TCP/IP : paquets, routage des paquets 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222927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Adresses symboliques et serveurs DNS 	</a:t>
            </a:r>
          </a:p>
          <a:p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4149668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Réseaux pair-à-pair 	</a:t>
            </a:r>
          </a:p>
          <a:p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5067783"/>
            <a:ext cx="8902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Indépendance d’internet par rapport au réseau physique 	</a:t>
            </a:r>
          </a:p>
          <a:p>
            <a:endParaRPr lang="fr-FR" sz="1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D9A6DD-ABDD-43A4-AD4B-E557D0CC6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2393028"/>
            <a:ext cx="356548" cy="3585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69CE86-1D2D-46CD-8F70-CB8175DEEC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3275230"/>
            <a:ext cx="356548" cy="3585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131DBB-66B5-447F-933D-267AAA2E1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4193976"/>
            <a:ext cx="356548" cy="3585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E5DB9D-A97D-4CFC-9F96-416AFD604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5128165"/>
            <a:ext cx="356548" cy="3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8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7E0DF9-982A-4B10-A996-04A2A260E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75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A7DB99-C85D-42A2-AABE-E0BA5846BFBD}"/>
              </a:ext>
            </a:extLst>
          </p:cNvPr>
          <p:cNvSpPr/>
          <p:nvPr/>
        </p:nvSpPr>
        <p:spPr>
          <a:xfrm>
            <a:off x="8010726" y="3525222"/>
            <a:ext cx="317106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3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 WEB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9371C4F-ED04-4F8B-9EB3-D2A9B82B19A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0A69AFBC-4D7A-466E-8B38-98F9FF08CCD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1" y="464543"/>
            <a:ext cx="4125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3 : LE WEB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159589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Repères historiques 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187767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Notions juridiques 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2752202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Hypertexte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3325259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Langages HTML et CSS 	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57682D-8344-4740-8BD4-0739A7D9E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5" y="167909"/>
            <a:ext cx="1602424" cy="119133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2A0DC7-7165-4AAA-B7C0-A9C51FC6D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7" y="1691723"/>
            <a:ext cx="459859" cy="3418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84A384-EFA8-4FFF-967C-315F7B69C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7" y="2257027"/>
            <a:ext cx="459859" cy="3418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EA5DBA-8BBB-4D01-8370-2C1E40B28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7" y="2822331"/>
            <a:ext cx="459859" cy="3418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ACCD6A-BC7F-4C2F-B7D4-B81F1ED71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3382854"/>
            <a:ext cx="459860" cy="3418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3883845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URL 	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D3E58-D1DF-4BD8-B283-D04097E42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7" y="3943250"/>
            <a:ext cx="459859" cy="34188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AE51B2A-A6C1-4095-8BFC-0A7CF83E2028}"/>
              </a:ext>
            </a:extLst>
          </p:cNvPr>
          <p:cNvSpPr txBox="1"/>
          <p:nvPr/>
        </p:nvSpPr>
        <p:spPr>
          <a:xfrm>
            <a:off x="2993365" y="444428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Requête HTTP 	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80329D-2861-4D7E-B78D-6473E087C2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4503645"/>
            <a:ext cx="459859" cy="34188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BA096B1-60D4-4321-9699-606E41D47507}"/>
              </a:ext>
            </a:extLst>
          </p:cNvPr>
          <p:cNvSpPr txBox="1"/>
          <p:nvPr/>
        </p:nvSpPr>
        <p:spPr>
          <a:xfrm>
            <a:off x="2993365" y="4996781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Modèle client/serveur 		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10139F9-61BC-4710-8070-4596B9B4A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5062825"/>
            <a:ext cx="459859" cy="34188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F413DC3-C696-43FA-A084-1AFCD240DDC7}"/>
              </a:ext>
            </a:extLst>
          </p:cNvPr>
          <p:cNvSpPr txBox="1"/>
          <p:nvPr/>
        </p:nvSpPr>
        <p:spPr>
          <a:xfrm>
            <a:off x="2993365" y="5552105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Moteurs de recherche : principes et usages 	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DDE4820-5621-4535-A122-A8DB87B74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5" y="5622005"/>
            <a:ext cx="459859" cy="34188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6CFE76A-F623-48F1-BA0D-7B1F82BBE85A}"/>
              </a:ext>
            </a:extLst>
          </p:cNvPr>
          <p:cNvSpPr txBox="1"/>
          <p:nvPr/>
        </p:nvSpPr>
        <p:spPr>
          <a:xfrm>
            <a:off x="2993365" y="6126044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Paramètres de sécurité d’un navigateur 		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29C9285-9AE4-48DF-BE66-C03AF4A395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5" y="6181185"/>
            <a:ext cx="459859" cy="3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20" grpId="0"/>
      <p:bldP spid="22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2BCEE9-DD39-4950-AD4C-841694837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49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7285645" y="3623554"/>
            <a:ext cx="4031296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4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 RÉSEAUX SOCIAUX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46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22732" y="464543"/>
            <a:ext cx="68116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4 : LES RÉSEAUX SOCIAUX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5" y="1578701"/>
            <a:ext cx="88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Identité numérique, e-réputation, identification, authentification </a:t>
            </a:r>
            <a:r>
              <a:rPr lang="fr-FR" dirty="0"/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495365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Réseaux sociaux existants 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417215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Modèle économique des réseaux sociaux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31417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Rayon, diamètre et centre d’un graphe 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23415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Notion de « petit monde », expérience de Milgram 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20C668-5D10-47EB-A060-E4A6A5F24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3" y="166058"/>
            <a:ext cx="1367513" cy="126683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5" y="1592986"/>
            <a:ext cx="453019" cy="4196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6160836"/>
            <a:ext cx="89024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Cyberviolence</a:t>
            </a:r>
            <a:r>
              <a:rPr lang="fr-FR" sz="2400" dirty="0"/>
              <a:t> 	</a:t>
            </a:r>
          </a:p>
          <a:p>
            <a:r>
              <a:rPr lang="fr-FR" sz="2400" dirty="0"/>
              <a:t>	</a:t>
            </a:r>
          </a:p>
          <a:p>
            <a:r>
              <a:rPr lang="fr-FR" sz="2400" dirty="0"/>
              <a:t>	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4" y="2525381"/>
            <a:ext cx="453019" cy="4196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4" y="3436227"/>
            <a:ext cx="453019" cy="4196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3" y="4347073"/>
            <a:ext cx="453019" cy="4196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3" y="5257919"/>
            <a:ext cx="453019" cy="4196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2" y="6168765"/>
            <a:ext cx="453019" cy="41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BC3DD6-DDEA-47B1-AC28-C58679A339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08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61B2AE-2EC2-4511-B33E-9918D1FA44FC}"/>
              </a:ext>
            </a:extLst>
          </p:cNvPr>
          <p:cNvSpPr/>
          <p:nvPr/>
        </p:nvSpPr>
        <p:spPr>
          <a:xfrm>
            <a:off x="7730082" y="3466234"/>
            <a:ext cx="3535712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5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PHOTOGRAPHIE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NUMÉRIQUE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3589261A-62D4-4E60-98EC-3773156CF886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BF6475C6-EAE8-43DD-982B-B4320A444C0A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39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4" y="471188"/>
            <a:ext cx="786314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5 : LA PHOTOGRAPHIE NUMÉRIQUE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8989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Photosites</a:t>
            </a:r>
            <a:r>
              <a:rPr lang="fr-FR" sz="2400" dirty="0"/>
              <a:t>, pixels, résolution (du capteur, de l’image), </a:t>
            </a:r>
          </a:p>
          <a:p>
            <a:r>
              <a:rPr lang="fr-FR" sz="2400" dirty="0"/>
              <a:t>profondeur de couleur </a:t>
            </a:r>
            <a:r>
              <a:rPr lang="fr-FR" dirty="0"/>
              <a:t>	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422952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Métadonnées EXIF 	</a:t>
            </a:r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4511618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Traitement d’image </a:t>
            </a:r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558213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Rôle des algorithmes dans les appareils photo numériques </a:t>
            </a:r>
            <a:r>
              <a:rPr lang="fr-FR" dirty="0"/>
              <a:t>	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403B8DC-6982-4E4B-9E3D-D6B1DFFB3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3" y="39466"/>
            <a:ext cx="1434631" cy="15185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31A3A1-9702-4306-A02B-7426442B6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2369794"/>
            <a:ext cx="373010" cy="394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A353E6-8490-4E9F-B071-9696A2D68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5627470"/>
            <a:ext cx="373010" cy="39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DFF8ED-4941-444C-BF17-EF01D0F8E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4541578"/>
            <a:ext cx="373010" cy="3948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082532-58A4-4847-BC00-1A676A9F7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3455686"/>
            <a:ext cx="373010" cy="39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2F3003-7944-41AA-A055-5432859F0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2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5D98EC-87E8-4320-9F45-A9B19A4D191D}"/>
              </a:ext>
            </a:extLst>
          </p:cNvPr>
          <p:cNvSpPr/>
          <p:nvPr/>
        </p:nvSpPr>
        <p:spPr>
          <a:xfrm>
            <a:off x="6049400" y="3476072"/>
            <a:ext cx="5402569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6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INFORMATIQUE EMBARQUÉE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OBJETS CONNECTÉS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5AE0FC90-9F9E-43CB-8E63-8C84B3B869DC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686F71E2-9517-4A6D-913D-CE3FF4D6E33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82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3" y="471188"/>
            <a:ext cx="11006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6 : INFORMATIQUE EMBARQUÉE ET OBJETS CONNECTÉS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89890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Systèmes informatiques embarqués 	</a:t>
            </a:r>
          </a:p>
          <a:p>
            <a:r>
              <a:rPr lang="fr-FR" dirty="0"/>
              <a:t>	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836301"/>
            <a:ext cx="7660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Interface homme-machine (IHM) 	</a:t>
            </a:r>
          </a:p>
          <a:p>
            <a:r>
              <a:rPr lang="fr-FR" sz="2400" dirty="0"/>
              <a:t>	</a:t>
            </a:r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5330768"/>
            <a:ext cx="864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Commande d’un actionneur, acquisition des données d’un capteur </a:t>
            </a:r>
            <a:r>
              <a:rPr lang="fr-FR" dirty="0"/>
              <a:t>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B6308D-D472-4334-B9A9-A875C7249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2" y="114687"/>
            <a:ext cx="1317175" cy="14178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F9AAFA-EA70-485C-A4A6-85A7234D0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2390963"/>
            <a:ext cx="347122" cy="37365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DF41E4-8D51-47D7-AB49-C36DFA4486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5369651"/>
            <a:ext cx="347122" cy="37365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3D075-12EF-4093-BA72-EFCECD2A9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55" y="3880307"/>
            <a:ext cx="347122" cy="37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6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2D1C23-BA51-4E26-ABE4-17A4E191B2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2" y="492621"/>
            <a:ext cx="6258681" cy="58727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54D1B6-7221-4031-B738-CD3BDD3DF857}"/>
              </a:ext>
            </a:extLst>
          </p:cNvPr>
          <p:cNvSpPr/>
          <p:nvPr/>
        </p:nvSpPr>
        <p:spPr>
          <a:xfrm>
            <a:off x="7787480" y="3071789"/>
            <a:ext cx="3171060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7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LOCALISATION,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CARTOGRAPHIE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MOBILITÉ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763B319D-D0F1-4B9D-B115-17EC3543AB74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DD93974A-0157-4917-BF38-2CDA3FEFD6BB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35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2" y="464543"/>
            <a:ext cx="1007869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7 : LOCALISATION, CARTOGRAPHIE ET MOBILITÉ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134509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GPS, Galileo 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997392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Cartes numériques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86545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Protocole NMEA 0183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744484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Calculs d’itinéraires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607870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Confidentialité	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A1EBEC-FE2D-489E-81BD-F005936F2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2" y="32873"/>
            <a:ext cx="1560475" cy="12165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86C70D-F416-41DC-8D31-DA1634C6C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2174018"/>
            <a:ext cx="453019" cy="3531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C8CD41-EB2E-462D-9599-C2E48ADAE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2" y="5641427"/>
            <a:ext cx="453019" cy="35316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040FBD-F99A-4156-A5DF-73A5E884C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4774354"/>
            <a:ext cx="453019" cy="3531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AA85AC-8B48-46A9-9D7D-94FD19A215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3907281"/>
            <a:ext cx="453019" cy="35316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62A638-E766-4426-8AFF-FE1A3F668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3040649"/>
            <a:ext cx="453019" cy="35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2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6421427" y="3987348"/>
            <a:ext cx="48874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Notions transversales </a:t>
            </a:r>
          </a:p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programmation</a:t>
            </a:r>
            <a:endParaRPr lang="fr-FR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B3A38B-45BD-4551-AF0E-D97BC4574C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88" y="492620"/>
            <a:ext cx="6258681" cy="58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3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22732" y="464543"/>
            <a:ext cx="76602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Notions transversales de programmation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5" y="1785173"/>
            <a:ext cx="88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Affectations</a:t>
            </a:r>
            <a:r>
              <a:rPr lang="fr-FR" dirty="0"/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682173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Variables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54503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Séquences 	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41249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Instructions conditionnelles 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28331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Boucles bornées et non bornées </a:t>
            </a:r>
            <a:r>
              <a:rPr lang="fr-FR" dirty="0"/>
              <a:t>	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6160836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Définitions et appels de fonctions </a:t>
            </a:r>
            <a:r>
              <a:rPr lang="fr-FR" dirty="0"/>
              <a:t>	</a:t>
            </a:r>
            <a:r>
              <a:rPr lang="fr-FR" sz="2400" dirty="0"/>
              <a:t>	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AD04A7-5A55-4B49-B481-DB0A753B07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9" y="59239"/>
            <a:ext cx="1474839" cy="14748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C43F9-7AD1-4449-B2D6-9F60E7674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0" y="1785958"/>
            <a:ext cx="453019" cy="45301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353303-18F7-4FAD-97BD-DD2B69043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1" y="5302225"/>
            <a:ext cx="453019" cy="45301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0EB982-A7A3-46E3-8B6E-3E63F6B88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0" y="6177061"/>
            <a:ext cx="453019" cy="45301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91E5E0F-0380-4EE0-A960-104F4680C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77" y="3549715"/>
            <a:ext cx="453019" cy="45301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38E161E-7BF9-4CA7-8C1F-99E367442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1" y="2669837"/>
            <a:ext cx="453019" cy="45301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30B0D2-56FD-4F32-9360-77EECC1A8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77" y="4425970"/>
            <a:ext cx="453019" cy="45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9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7207666" y="3761206"/>
            <a:ext cx="419986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Organisation </a:t>
            </a:r>
          </a:p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l’enseignement 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75D8-C3F4-4E15-B182-5BFA111B8A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92" y="491936"/>
            <a:ext cx="6260140" cy="58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8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22732" y="464543"/>
            <a:ext cx="6454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Organisation de l’enseignement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17864" y="1631819"/>
            <a:ext cx="8804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Des séances d’initiation à la programmation 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Une séquence d’environ 4 semaines par thème</a:t>
            </a:r>
            <a:endParaRPr lang="fr-FR" sz="16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E3DEDF4-F0CC-4C1A-890A-E1CF4F52DC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94872"/>
            <a:ext cx="1441145" cy="13522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B36095-EB37-46D3-8F5A-68BEFE294685}"/>
              </a:ext>
            </a:extLst>
          </p:cNvPr>
          <p:cNvSpPr txBox="1"/>
          <p:nvPr/>
        </p:nvSpPr>
        <p:spPr>
          <a:xfrm>
            <a:off x="2087596" y="1262487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  <a:ea typeface="3Dventure" panose="02000603000000000000" pitchFamily="2" charset="0"/>
              </a:rPr>
              <a:t>AGENDA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601B425-E4EC-48E5-A6C1-A0DFE4962FC0}"/>
              </a:ext>
            </a:extLst>
          </p:cNvPr>
          <p:cNvSpPr txBox="1"/>
          <p:nvPr/>
        </p:nvSpPr>
        <p:spPr>
          <a:xfrm>
            <a:off x="2917863" y="2838419"/>
            <a:ext cx="88041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 Des vidéos d’introduction pour présenter le thème avec questionnaires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 Des séances pour approfondir les notions clés du thème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 Des manipulations de logiciels informatiques (tableur, éditeur de texte, GIMP, </a:t>
            </a:r>
            <a:r>
              <a:rPr lang="fr-FR" sz="2000" dirty="0" err="1"/>
              <a:t>Filius</a:t>
            </a:r>
            <a:r>
              <a:rPr lang="fr-FR" sz="2000" dirty="0"/>
              <a:t>, GIMP, </a:t>
            </a:r>
            <a:r>
              <a:rPr lang="fr-FR" sz="2000" dirty="0" err="1"/>
              <a:t>Thonny</a:t>
            </a:r>
            <a:r>
              <a:rPr lang="fr-FR" sz="2000" dirty="0"/>
              <a:t>, diaporama </a:t>
            </a:r>
            <a:r>
              <a:rPr lang="fr-FR" sz="2000" dirty="0" err="1"/>
              <a:t>etc</a:t>
            </a:r>
            <a:r>
              <a:rPr lang="fr-FR" sz="2000" dirty="0"/>
              <a:t> …) 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 Une fiche bilan en fin de séance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 Une évaluation complète de 20 à 30 min par QCM sur toutes les notions abordées dans la séquence</a:t>
            </a:r>
            <a:endParaRPr lang="fr-FR" sz="16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92DCE00-EBF9-407F-9F45-4860611C20D3}"/>
              </a:ext>
            </a:extLst>
          </p:cNvPr>
          <p:cNvSpPr txBox="1"/>
          <p:nvPr/>
        </p:nvSpPr>
        <p:spPr>
          <a:xfrm>
            <a:off x="2087596" y="2469087"/>
            <a:ext cx="5501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  <a:ea typeface="3Dventure" panose="02000603000000000000" pitchFamily="2" charset="0"/>
              </a:rPr>
              <a:t>SÉQUENCES PAR THÈME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6B46786-7D29-4316-B9CF-0F99809E3C11}"/>
              </a:ext>
            </a:extLst>
          </p:cNvPr>
          <p:cNvSpPr txBox="1"/>
          <p:nvPr/>
        </p:nvSpPr>
        <p:spPr>
          <a:xfrm>
            <a:off x="2917862" y="5420015"/>
            <a:ext cx="8804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000" dirty="0"/>
              <a:t>Une clé USB pour la sauvegarde de votre travail.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571A6C9-1382-4B0F-B6BA-2326DEBB1276}"/>
              </a:ext>
            </a:extLst>
          </p:cNvPr>
          <p:cNvSpPr txBox="1"/>
          <p:nvPr/>
        </p:nvSpPr>
        <p:spPr>
          <a:xfrm>
            <a:off x="2022848" y="5050683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  <a:ea typeface="3Dventure" panose="02000603000000000000" pitchFamily="2" charset="0"/>
              </a:rPr>
              <a:t>MATÉRIEL</a:t>
            </a:r>
          </a:p>
        </p:txBody>
      </p:sp>
    </p:spTree>
    <p:extLst>
      <p:ext uri="{BB962C8B-B14F-4D97-AF65-F5344CB8AC3E}">
        <p14:creationId xmlns:p14="http://schemas.microsoft.com/office/powerpoint/2010/main" val="41736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  <p:bldP spid="22" grpId="0" uiExpand="1" build="p"/>
      <p:bldP spid="26" grpId="0"/>
      <p:bldP spid="27" grpId="0" uiExpand="1" build="p"/>
      <p:bldP spid="2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-SNT-2020" id="{14E046F0-9278-4A44-9FD2-C7A64AEA4853}" vid="{AE6D3940-F521-49E7-86DF-9AD7E92FF9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Présentation-SNT-2020</Template>
  <TotalTime>23</TotalTime>
  <Words>530</Words>
  <Application>Microsoft Office PowerPoint</Application>
  <PresentationFormat>Grand écran</PresentationFormat>
  <Paragraphs>114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 MALICET</dc:creator>
  <cp:lastModifiedBy>Sebastien MALICET</cp:lastModifiedBy>
  <cp:revision>2</cp:revision>
  <dcterms:created xsi:type="dcterms:W3CDTF">2020-07-06T15:21:29Z</dcterms:created>
  <dcterms:modified xsi:type="dcterms:W3CDTF">2022-08-30T04:28:16Z</dcterms:modified>
</cp:coreProperties>
</file>