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81" r:id="rId4"/>
    <p:sldId id="275" r:id="rId5"/>
    <p:sldId id="276" r:id="rId6"/>
    <p:sldId id="257" r:id="rId7"/>
    <p:sldId id="258" r:id="rId8"/>
    <p:sldId id="277" r:id="rId9"/>
    <p:sldId id="259" r:id="rId10"/>
    <p:sldId id="280" r:id="rId11"/>
    <p:sldId id="261" r:id="rId12"/>
    <p:sldId id="260" r:id="rId13"/>
    <p:sldId id="262" r:id="rId14"/>
    <p:sldId id="263" r:id="rId15"/>
    <p:sldId id="264" r:id="rId16"/>
    <p:sldId id="265" r:id="rId17"/>
    <p:sldId id="266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62" d="100"/>
          <a:sy n="62" d="100"/>
        </p:scale>
        <p:origin x="444" y="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29F8-DC68-40CF-A08A-1F4F8F9740E9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4C1E-F5A9-4DEB-BC05-08374FABC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979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29F8-DC68-40CF-A08A-1F4F8F9740E9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4C1E-F5A9-4DEB-BC05-08374FABC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437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29F8-DC68-40CF-A08A-1F4F8F9740E9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4C1E-F5A9-4DEB-BC05-08374FABC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677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29F8-DC68-40CF-A08A-1F4F8F9740E9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4C1E-F5A9-4DEB-BC05-08374FABC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0295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29F8-DC68-40CF-A08A-1F4F8F9740E9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4C1E-F5A9-4DEB-BC05-08374FABC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242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29F8-DC68-40CF-A08A-1F4F8F9740E9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4C1E-F5A9-4DEB-BC05-08374FABC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8970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29F8-DC68-40CF-A08A-1F4F8F9740E9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4C1E-F5A9-4DEB-BC05-08374FABC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332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29F8-DC68-40CF-A08A-1F4F8F9740E9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4C1E-F5A9-4DEB-BC05-08374FABC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283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29F8-DC68-40CF-A08A-1F4F8F9740E9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4C1E-F5A9-4DEB-BC05-08374FABC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210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29F8-DC68-40CF-A08A-1F4F8F9740E9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4C1E-F5A9-4DEB-BC05-08374FABC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026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29F8-DC68-40CF-A08A-1F4F8F9740E9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4C1E-F5A9-4DEB-BC05-08374FABC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197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C29F8-DC68-40CF-A08A-1F4F8F9740E9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04C1E-F5A9-4DEB-BC05-08374FABC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93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08603" y="2308754"/>
            <a:ext cx="9144000" cy="2387600"/>
          </a:xfrm>
        </p:spPr>
        <p:txBody>
          <a:bodyPr>
            <a:noAutofit/>
          </a:bodyPr>
          <a:lstStyle/>
          <a:p>
            <a:r>
              <a:rPr lang="fr-FR" sz="8000" u="sng" dirty="0">
                <a:solidFill>
                  <a:srgbClr val="FF0000"/>
                </a:solidFill>
              </a:rPr>
              <a:t>COMPLEXES</a:t>
            </a:r>
            <a:br>
              <a:rPr lang="fr-FR" sz="8000" u="sng" dirty="0">
                <a:solidFill>
                  <a:srgbClr val="FF0000"/>
                </a:solidFill>
              </a:rPr>
            </a:br>
            <a:r>
              <a:rPr lang="fr-FR" sz="8000" u="sng" dirty="0">
                <a:solidFill>
                  <a:srgbClr val="FF0000"/>
                </a:solidFill>
              </a:rPr>
              <a:t>GEOMETRIE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303934" y="181505"/>
            <a:ext cx="1532466" cy="1655762"/>
          </a:xfrm>
        </p:spPr>
        <p:txBody>
          <a:bodyPr>
            <a:normAutofit/>
          </a:bodyPr>
          <a:lstStyle/>
          <a:p>
            <a:r>
              <a:rPr lang="fr-FR" sz="8000" dirty="0">
                <a:solidFill>
                  <a:srgbClr val="0070C0"/>
                </a:solidFill>
              </a:rPr>
              <a:t>C6</a:t>
            </a:r>
          </a:p>
        </p:txBody>
      </p:sp>
    </p:spTree>
    <p:extLst>
      <p:ext uri="{BB962C8B-B14F-4D97-AF65-F5344CB8AC3E}">
        <p14:creationId xmlns:p14="http://schemas.microsoft.com/office/powerpoint/2010/main" val="391970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1D4A877-2239-45B4-9F39-41F203F2A31B}"/>
                  </a:ext>
                </a:extLst>
              </p:cNvPr>
              <p:cNvSpPr/>
              <p:nvPr/>
            </p:nvSpPr>
            <p:spPr>
              <a:xfrm>
                <a:off x="151486" y="184254"/>
                <a:ext cx="11971157" cy="6740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4000" dirty="0">
                    <a:solidFill>
                      <a:srgbClr val="FF0000"/>
                    </a:solidFill>
                    <a:latin typeface="ArialMT"/>
                  </a:rPr>
                  <a:t>I. </a:t>
                </a:r>
                <a:r>
                  <a:rPr lang="fr-FR" sz="4000" u="sng" dirty="0">
                    <a:solidFill>
                      <a:srgbClr val="FF0000"/>
                    </a:solidFill>
                    <a:latin typeface="ArialMT"/>
                  </a:rPr>
                  <a:t>Module et argument d’un nombre complexe</a:t>
                </a: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1) </a:t>
                </a:r>
                <a:r>
                  <a:rPr lang="fr-FR" sz="2800" u="sng" dirty="0">
                    <a:solidFill>
                      <a:srgbClr val="000000"/>
                    </a:solidFill>
                    <a:latin typeface="ArialMT"/>
                  </a:rPr>
                  <a:t>Représentation dans la plan complexe</a:t>
                </a:r>
              </a:p>
              <a:p>
                <a:r>
                  <a:rPr lang="fr-FR" sz="2800" dirty="0">
                    <a:solidFill>
                      <a:srgbClr val="0070C0"/>
                    </a:solidFill>
                    <a:latin typeface="ArialMT"/>
                  </a:rPr>
                  <a:t>Dans tout le chapitre, on munit le plan d'un repère orthonormé direct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8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8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fr-FR" sz="28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acc>
                          <m:accPr>
                            <m:chr m:val="⃗"/>
                            <m:ctrlPr>
                              <a:rPr lang="fr-FR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  <m:r>
                          <a:rPr lang="fr-FR" sz="28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acc>
                          <m:accPr>
                            <m:chr m:val="⃗"/>
                            <m:ctrlPr>
                              <a:rPr lang="fr-FR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  <m:r>
                      <a:rPr lang="fr-FR" sz="28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fr-FR" sz="2800" dirty="0">
                  <a:solidFill>
                    <a:srgbClr val="0070C0"/>
                  </a:solidFill>
                  <a:latin typeface="ArialMT"/>
                </a:endParaRP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Définitions :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a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et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b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sont deux nombres réels.</a:t>
                </a:r>
              </a:p>
              <a:p>
                <a:pPr marL="457200" indent="-457200">
                  <a:buFontTx/>
                  <a:buChar char="-"/>
                </a:pP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A tout nombre complexe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=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a 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+ </a:t>
                </a:r>
                <a:r>
                  <a:rPr lang="fr-FR" sz="2800" i="1" dirty="0" err="1">
                    <a:solidFill>
                      <a:srgbClr val="FF0000"/>
                    </a:solidFill>
                    <a:latin typeface="TimesNewRomanPS-ItalicMT"/>
                  </a:rPr>
                  <a:t>ib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, on associe le point M de coordonnées 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(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a </a:t>
                </a:r>
                <a:r>
                  <a:rPr lang="fr-FR" sz="2800" dirty="0">
                    <a:solidFill>
                      <a:srgbClr val="FF0000"/>
                    </a:solidFill>
                    <a:latin typeface="TimesNewRomanPSMT"/>
                  </a:rPr>
                  <a:t>;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b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)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et le vecteur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800" i="1" dirty="0">
                            <a:solidFill>
                              <a:srgbClr val="FF0000"/>
                            </a:solidFill>
                            <a:latin typeface="TimesNewRomanPS-ItalicMT"/>
                          </a:rPr>
                          <m:t>w</m:t>
                        </m:r>
                      </m:e>
                    </m:acc>
                    <m:r>
                      <a:rPr lang="fr-FR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de coordonnées 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(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a </a:t>
                </a:r>
                <a:r>
                  <a:rPr lang="fr-FR" sz="2800" dirty="0">
                    <a:solidFill>
                      <a:srgbClr val="FF0000"/>
                    </a:solidFill>
                    <a:latin typeface="TimesNewRomanPSMT"/>
                  </a:rPr>
                  <a:t>;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b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)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.</a:t>
                </a: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- A tout point M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(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a </a:t>
                </a:r>
                <a:r>
                  <a:rPr lang="fr-FR" sz="2800" dirty="0">
                    <a:solidFill>
                      <a:srgbClr val="FF0000"/>
                    </a:solidFill>
                    <a:latin typeface="TimesNewRomanPSMT"/>
                  </a:rPr>
                  <a:t>;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b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)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et à tout vecteur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800" i="1" dirty="0">
                            <a:solidFill>
                              <a:srgbClr val="FF0000"/>
                            </a:solidFill>
                            <a:latin typeface="TimesNewRomanPS-ItalicMT"/>
                          </a:rPr>
                          <m:t>w</m:t>
                        </m:r>
                      </m:e>
                    </m:acc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(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a </a:t>
                </a:r>
                <a:r>
                  <a:rPr lang="fr-FR" sz="2800" dirty="0">
                    <a:solidFill>
                      <a:srgbClr val="FF0000"/>
                    </a:solidFill>
                    <a:latin typeface="TimesNewRomanPSMT"/>
                  </a:rPr>
                  <a:t>;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b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)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, on associe le nombre complexe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=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a 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+ </a:t>
                </a:r>
                <a:r>
                  <a:rPr lang="fr-FR" sz="2800" i="1" dirty="0" err="1">
                    <a:solidFill>
                      <a:srgbClr val="FF0000"/>
                    </a:solidFill>
                    <a:latin typeface="TimesNewRomanPS-ItalicMT"/>
                  </a:rPr>
                  <a:t>ib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appelé </a:t>
                </a:r>
                <a:r>
                  <a:rPr lang="fr-FR" sz="2800" u="sng" dirty="0">
                    <a:solidFill>
                      <a:srgbClr val="FF0000"/>
                    </a:solidFill>
                    <a:latin typeface="ArialMT"/>
                  </a:rPr>
                  <a:t>affixe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 du point M et affixe du vecteur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800" i="1" dirty="0">
                            <a:solidFill>
                              <a:srgbClr val="FF0000"/>
                            </a:solidFill>
                            <a:latin typeface="TimesNewRomanPS-ItalicMT"/>
                          </a:rPr>
                          <m:t>w</m:t>
                        </m:r>
                      </m:e>
                    </m:acc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.</a:t>
                </a: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On note M(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) 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800" i="1" dirty="0">
                            <a:solidFill>
                              <a:srgbClr val="FF0000"/>
                            </a:solidFill>
                            <a:latin typeface="TimesNewRomanPS-ItalicMT"/>
                          </a:rPr>
                          <m:t>w</m:t>
                        </m:r>
                      </m:e>
                    </m:acc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(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).</a:t>
                </a:r>
              </a:p>
              <a:p>
                <a:endParaRPr lang="fr-FR" sz="2800" dirty="0">
                  <a:solidFill>
                    <a:srgbClr val="FF0000"/>
                  </a:solidFill>
                  <a:latin typeface="ArialMT"/>
                </a:endParaRP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Exemple : Le point M(3 ; 2) a pour affixe</a:t>
                </a: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 le nombre complexe </a:t>
                </a:r>
                <a:r>
                  <a:rPr lang="fr-FR" sz="2800" i="1" dirty="0">
                    <a:solidFill>
                      <a:srgbClr val="008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008000"/>
                    </a:solidFill>
                    <a:latin typeface="Symbol" panose="05050102010706020507" pitchFamily="18" charset="2"/>
                  </a:rPr>
                  <a:t>= </a:t>
                </a:r>
                <a:r>
                  <a:rPr lang="fr-FR" sz="2800" dirty="0">
                    <a:solidFill>
                      <a:srgbClr val="008000"/>
                    </a:solidFill>
                    <a:latin typeface="TimesNewRomanPSMT"/>
                  </a:rPr>
                  <a:t>3</a:t>
                </a:r>
                <a:r>
                  <a:rPr lang="fr-FR" sz="2800" dirty="0">
                    <a:solidFill>
                      <a:srgbClr val="008000"/>
                    </a:solidFill>
                    <a:latin typeface="Symbol" panose="05050102010706020507" pitchFamily="18" charset="2"/>
                  </a:rPr>
                  <a:t>+ </a:t>
                </a:r>
                <a:r>
                  <a:rPr lang="fr-FR" sz="2800" dirty="0">
                    <a:solidFill>
                      <a:srgbClr val="008000"/>
                    </a:solidFill>
                    <a:latin typeface="TimesNewRomanPSMT"/>
                  </a:rPr>
                  <a:t>2</a:t>
                </a:r>
                <a:r>
                  <a:rPr lang="fr-FR" sz="2800" i="1" dirty="0">
                    <a:solidFill>
                      <a:srgbClr val="008000"/>
                    </a:solidFill>
                    <a:latin typeface="TimesNewRomanPS-ItalicMT"/>
                  </a:rPr>
                  <a:t>i </a:t>
                </a:r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.</a:t>
                </a: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De même, le vecteur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8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800" i="1" dirty="0">
                            <a:solidFill>
                              <a:srgbClr val="008000"/>
                            </a:solidFill>
                            <a:latin typeface="TimesNewRomanPS-ItalicMT"/>
                          </a:rPr>
                          <m:t>w</m:t>
                        </m:r>
                      </m:e>
                    </m:acc>
                    <m:r>
                      <a:rPr lang="fr-FR" sz="2800" dirty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a pour affixe </a:t>
                </a:r>
              </a:p>
              <a:p>
                <a:r>
                  <a:rPr lang="fr-FR" sz="2800" i="1" dirty="0">
                    <a:solidFill>
                      <a:srgbClr val="008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008000"/>
                    </a:solidFill>
                    <a:latin typeface="Symbol" panose="05050102010706020507" pitchFamily="18" charset="2"/>
                  </a:rPr>
                  <a:t>= </a:t>
                </a:r>
                <a:r>
                  <a:rPr lang="fr-FR" sz="2800" dirty="0">
                    <a:solidFill>
                      <a:srgbClr val="008000"/>
                    </a:solidFill>
                    <a:latin typeface="TimesNewRomanPSMT"/>
                  </a:rPr>
                  <a:t>3</a:t>
                </a:r>
                <a:r>
                  <a:rPr lang="fr-FR" sz="2800" dirty="0">
                    <a:solidFill>
                      <a:srgbClr val="008000"/>
                    </a:solidFill>
                    <a:latin typeface="Symbol" panose="05050102010706020507" pitchFamily="18" charset="2"/>
                  </a:rPr>
                  <a:t>+ </a:t>
                </a:r>
                <a:r>
                  <a:rPr lang="fr-FR" sz="2800" dirty="0">
                    <a:solidFill>
                      <a:srgbClr val="008000"/>
                    </a:solidFill>
                    <a:latin typeface="TimesNewRomanPSMT"/>
                  </a:rPr>
                  <a:t>2</a:t>
                </a:r>
                <a:r>
                  <a:rPr lang="fr-FR" sz="2800" i="1" dirty="0">
                    <a:solidFill>
                      <a:srgbClr val="008000"/>
                    </a:solidFill>
                    <a:latin typeface="TimesNewRomanPS-ItalicMT"/>
                  </a:rPr>
                  <a:t>i </a:t>
                </a:r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.</a:t>
                </a:r>
                <a:endParaRPr lang="fr-FR" sz="2800" dirty="0">
                  <a:solidFill>
                    <a:srgbClr val="FF0000"/>
                  </a:solidFill>
                  <a:latin typeface="ArialMT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1D4A877-2239-45B4-9F39-41F203F2A3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86" y="184254"/>
                <a:ext cx="11971157" cy="6740307"/>
              </a:xfrm>
              <a:prstGeom prst="rect">
                <a:avLst/>
              </a:prstGeom>
              <a:blipFill>
                <a:blip r:embed="rId2"/>
                <a:stretch>
                  <a:fillRect l="-1833" t="-1627" b="-162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BA13CAE4-B1F9-6C0A-67EE-55A288E7F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638" y="4440115"/>
            <a:ext cx="4305820" cy="248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3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0AF48-4FE2-B969-8E71-54310BC11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3FFACD0-DC3F-4FC1-B9A4-B371FD7B34EB}"/>
                  </a:ext>
                </a:extLst>
              </p:cNvPr>
              <p:cNvSpPr/>
              <p:nvPr/>
            </p:nvSpPr>
            <p:spPr>
              <a:xfrm>
                <a:off x="151486" y="184254"/>
                <a:ext cx="11971157" cy="35828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2) </a:t>
                </a:r>
                <a:r>
                  <a:rPr lang="fr-FR" sz="2800" u="sng" dirty="0">
                    <a:solidFill>
                      <a:srgbClr val="000000"/>
                    </a:solidFill>
                    <a:latin typeface="ArialMT"/>
                  </a:rPr>
                  <a:t>Module</a:t>
                </a: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Définition : Soit un nombre complexe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=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a 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+ </a:t>
                </a:r>
                <a:r>
                  <a:rPr lang="fr-FR" sz="2800" i="1" dirty="0" err="1">
                    <a:solidFill>
                      <a:srgbClr val="FF0000"/>
                    </a:solidFill>
                    <a:latin typeface="TimesNewRomanPS-ItalicMT"/>
                  </a:rPr>
                  <a:t>ib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.</a:t>
                </a: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On appelle module de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, le nombre réel positif, noté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, égal à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fr-FR" sz="2800" i="1" dirty="0">
                            <a:solidFill>
                              <a:srgbClr val="FF0000"/>
                            </a:solidFill>
                            <a:latin typeface="TimesNewRomanPS-ItalicMT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fr-FR" sz="2800" i="1" dirty="0">
                            <a:solidFill>
                              <a:srgbClr val="FF0000"/>
                            </a:solidFill>
                            <a:latin typeface="TimesNewRomanPSMT"/>
                          </a:rPr>
                          <m:t>²</m:t>
                        </m:r>
                        <m:r>
                          <m:rPr>
                            <m:nor/>
                          </m:rPr>
                          <a:rPr lang="fr-FR" sz="2800" dirty="0">
                            <a:solidFill>
                              <a:srgbClr val="FF0000"/>
                            </a:solidFill>
                            <a:latin typeface="TimesNewRomanPSMT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fr-FR" sz="2800" dirty="0">
                            <a:solidFill>
                              <a:srgbClr val="FF0000"/>
                            </a:solidFill>
                            <a:latin typeface="Symbol" panose="05050102010706020507" pitchFamily="18" charset="2"/>
                          </a:rPr>
                          <m:t>+ </m:t>
                        </m:r>
                        <m:r>
                          <m:rPr>
                            <m:nor/>
                          </m:rPr>
                          <a:rPr lang="fr-FR" sz="2800" i="1" dirty="0">
                            <a:solidFill>
                              <a:srgbClr val="FF0000"/>
                            </a:solidFill>
                            <a:latin typeface="TimesNewRomanPS-ItalicMT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FR" sz="2800" i="1" dirty="0">
                            <a:solidFill>
                              <a:srgbClr val="FF0000"/>
                            </a:solidFill>
                            <a:latin typeface="TimesNewRomanPSMT"/>
                          </a:rPr>
                          <m:t>²</m:t>
                        </m:r>
                      </m:e>
                    </m:rad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.</a:t>
                </a:r>
              </a:p>
              <a:p>
                <a:endParaRPr lang="fr-FR" sz="2800" dirty="0">
                  <a:solidFill>
                    <a:srgbClr val="000000"/>
                  </a:solidFill>
                  <a:latin typeface="ArialMT"/>
                </a:endParaRPr>
              </a:p>
              <a:p>
                <a:endParaRPr lang="fr-FR" sz="2800" dirty="0">
                  <a:solidFill>
                    <a:srgbClr val="000000"/>
                  </a:solidFill>
                  <a:latin typeface="ArialMT"/>
                </a:endParaRP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M est un point d'affixe </a:t>
                </a:r>
                <a:r>
                  <a:rPr lang="fr-FR" sz="2800" i="1" dirty="0">
                    <a:solidFill>
                      <a:srgbClr val="000000"/>
                    </a:solidFill>
                    <a:latin typeface="TimesNewRomanPS-ItalicMT"/>
                  </a:rPr>
                  <a:t>z</a:t>
                </a:r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.</a:t>
                </a: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Alors le module de </a:t>
                </a:r>
                <a:r>
                  <a:rPr lang="fr-FR" sz="2800" i="1" dirty="0">
                    <a:solidFill>
                      <a:srgbClr val="00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est égal </a:t>
                </a: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à la distance OM.</a:t>
                </a:r>
                <a:endParaRPr lang="fr-FR" sz="2800" dirty="0"/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3FFACD0-DC3F-4FC1-B9A4-B371FD7B34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86" y="184254"/>
                <a:ext cx="11971157" cy="3582840"/>
              </a:xfrm>
              <a:prstGeom prst="rect">
                <a:avLst/>
              </a:prstGeom>
              <a:blipFill>
                <a:blip r:embed="rId2"/>
                <a:stretch>
                  <a:fillRect l="-1069" t="-1701" b="-340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9680BDAB-923B-AD61-8238-4964F2BD6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420" y="3026092"/>
            <a:ext cx="6442151" cy="36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2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2D113A7-EB8A-4E33-A90F-47B2654BFFD5}"/>
                  </a:ext>
                </a:extLst>
              </p:cNvPr>
              <p:cNvSpPr/>
              <p:nvPr/>
            </p:nvSpPr>
            <p:spPr>
              <a:xfrm>
                <a:off x="200767" y="214282"/>
                <a:ext cx="11764810" cy="20298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3) </a:t>
                </a:r>
                <a:r>
                  <a:rPr lang="fr-FR" sz="2800" u="sng" dirty="0">
                    <a:solidFill>
                      <a:srgbClr val="000000"/>
                    </a:solidFill>
                    <a:latin typeface="ArialMT"/>
                  </a:rPr>
                  <a:t>Argument</a:t>
                </a: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Définition : Soit un point M d'affixe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non nulle.</a:t>
                </a: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On appelle argument de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, notée arg(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) une mesure, en radians, de l'angle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fr-FR" sz="28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  <m: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;</m:t>
                        </m:r>
                        <m:acc>
                          <m:accPr>
                            <m:chr m:val="⃗"/>
                            <m:ctrlPr>
                              <a:rPr lang="fr-FR" sz="28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𝑂𝑀</m:t>
                            </m:r>
                          </m:e>
                        </m:acc>
                      </m:e>
                    </m:d>
                    <m:r>
                      <a:rPr lang="fr-FR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𝑜</m:t>
                    </m:r>
                    <m:r>
                      <a:rPr lang="fr-FR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ù </m:t>
                    </m:r>
                    <m:acc>
                      <m:accPr>
                        <m:chr m:val="⃗"/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fr-FR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FF0000"/>
                    </a:solidFill>
                  </a:rPr>
                  <a:t>est le vecteur unité de l’axe des abscisses. </a:t>
                </a: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2D113A7-EB8A-4E33-A90F-47B2654BFF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67" y="214282"/>
                <a:ext cx="11764810" cy="2029851"/>
              </a:xfrm>
              <a:prstGeom prst="rect">
                <a:avLst/>
              </a:prstGeom>
              <a:blipFill>
                <a:blip r:embed="rId2"/>
                <a:stretch>
                  <a:fillRect l="-1088" t="-3003" b="-270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B57590B8-6667-425E-9FA7-AFB1352FD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9530" y="3046652"/>
            <a:ext cx="6182470" cy="353900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F2F548-4549-4F54-AC6B-73BAC6DA63F9}"/>
                  </a:ext>
                </a:extLst>
              </p:cNvPr>
              <p:cNvSpPr/>
              <p:nvPr/>
            </p:nvSpPr>
            <p:spPr>
              <a:xfrm>
                <a:off x="60930" y="2521724"/>
                <a:ext cx="6096000" cy="418428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fr-FR" sz="2800" dirty="0">
                    <a:latin typeface="ArialMT"/>
                  </a:rPr>
                  <a:t>Remarques 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fr-FR" sz="2800" dirty="0">
                    <a:latin typeface="ArialMT"/>
                  </a:rPr>
                  <a:t>Un nombre complexe non nul possède une infinité d'arguments de la forme </a:t>
                </a:r>
                <a:r>
                  <a:rPr lang="fr-FR" sz="2800" dirty="0">
                    <a:latin typeface="TimesNewRomanPSMT"/>
                  </a:rPr>
                  <a:t>arg(</a:t>
                </a:r>
                <a:r>
                  <a:rPr lang="fr-FR" sz="2800" i="1" dirty="0">
                    <a:latin typeface="TimesNewRomanPS-ItalicMT"/>
                  </a:rPr>
                  <a:t>z</a:t>
                </a:r>
                <a:r>
                  <a:rPr lang="fr-FR" sz="2800" dirty="0">
                    <a:latin typeface="TimesNewRomanPSMT"/>
                  </a:rPr>
                  <a:t>) </a:t>
                </a:r>
                <a:r>
                  <a:rPr lang="fr-FR" sz="2800" dirty="0">
                    <a:latin typeface="Symbol" panose="05050102010706020507" pitchFamily="18" charset="2"/>
                  </a:rPr>
                  <a:t>+ </a:t>
                </a:r>
                <a:r>
                  <a:rPr lang="fr-FR" sz="2800" dirty="0">
                    <a:latin typeface="TimesNewRomanPSMT"/>
                  </a:rPr>
                  <a:t>2</a:t>
                </a:r>
                <a:r>
                  <a:rPr lang="fr-FR" sz="2800" i="1" dirty="0">
                    <a:latin typeface="TimesNewRomanPS-ItalicMT"/>
                  </a:rPr>
                  <a:t>k</a:t>
                </a:r>
                <a:r>
                  <a:rPr lang="el-GR" sz="2800" i="1" dirty="0">
                    <a:latin typeface="TimesNewRomanPS-ItalicMT"/>
                    <a:cs typeface="Times New Roman" panose="02020603050405020304" pitchFamily="18" charset="0"/>
                  </a:rPr>
                  <a:t>π</a:t>
                </a:r>
                <a:r>
                  <a:rPr lang="el-GR" sz="2800" dirty="0">
                    <a:latin typeface="Symbol" panose="05050102010706020507" pitchFamily="18" charset="2"/>
                  </a:rPr>
                  <a:t> </a:t>
                </a:r>
                <a:r>
                  <a:rPr lang="el-GR" sz="2800" dirty="0">
                    <a:latin typeface="ArialMT"/>
                  </a:rPr>
                  <a:t>, </a:t>
                </a:r>
                <a:r>
                  <a:rPr lang="fr-FR" sz="2800" i="1" dirty="0">
                    <a:latin typeface="TimesNewRomanPS-ItalicMT"/>
                  </a:rPr>
                  <a:t>k </a:t>
                </a:r>
                <a14:m>
                  <m:oMath xmlns:m="http://schemas.openxmlformats.org/officeDocument/2006/math">
                    <m:r>
                      <a:rPr lang="fr-FR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fr-FR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fr-FR" sz="2800" dirty="0">
                    <a:latin typeface="MT-Extra"/>
                  </a:rPr>
                  <a:t> </a:t>
                </a:r>
                <a:r>
                  <a:rPr lang="fr-FR" sz="2800" dirty="0">
                    <a:latin typeface="ArialMT"/>
                  </a:rPr>
                  <a:t>.</a:t>
                </a:r>
              </a:p>
              <a:p>
                <a:r>
                  <a:rPr lang="pl-PL" sz="2800" dirty="0">
                    <a:latin typeface="ArialMT"/>
                  </a:rPr>
                  <a:t>On notera </a:t>
                </a:r>
                <a:r>
                  <a:rPr lang="pl-PL" sz="2800" dirty="0">
                    <a:latin typeface="TimesNewRomanPSMT"/>
                  </a:rPr>
                  <a:t>arg(</a:t>
                </a:r>
                <a:r>
                  <a:rPr lang="pl-PL" sz="2800" i="1" dirty="0">
                    <a:latin typeface="TimesNewRomanPS-ItalicMT"/>
                  </a:rPr>
                  <a:t>z</a:t>
                </a:r>
                <a:r>
                  <a:rPr lang="pl-PL" sz="2800" dirty="0">
                    <a:latin typeface="TimesNewRomanPSMT"/>
                  </a:rPr>
                  <a:t>) </a:t>
                </a:r>
                <a:r>
                  <a:rPr lang="pl-PL" sz="2800" dirty="0">
                    <a:latin typeface="ArialMT"/>
                  </a:rPr>
                  <a:t>modulo </a:t>
                </a:r>
                <a:r>
                  <a:rPr lang="pl-PL" sz="2800" dirty="0">
                    <a:latin typeface="TimesNewRomanPSMT"/>
                  </a:rPr>
                  <a:t>2</a:t>
                </a:r>
                <a:r>
                  <a:rPr lang="el-GR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pl-PL" sz="2800" dirty="0">
                    <a:latin typeface="Symbol" panose="05050102010706020507" pitchFamily="18" charset="2"/>
                  </a:rPr>
                  <a:t> </a:t>
                </a:r>
                <a:r>
                  <a:rPr lang="pl-PL" sz="2800" dirty="0">
                    <a:latin typeface="ArialMT"/>
                  </a:rPr>
                  <a:t>ou </a:t>
                </a:r>
                <a:r>
                  <a:rPr lang="pl-PL" sz="2800" dirty="0">
                    <a:latin typeface="TimesNewRomanPSMT"/>
                  </a:rPr>
                  <a:t>arg(</a:t>
                </a:r>
                <a:r>
                  <a:rPr lang="pl-PL" sz="2800" i="1" dirty="0">
                    <a:latin typeface="TimesNewRomanPS-ItalicMT"/>
                  </a:rPr>
                  <a:t>z</a:t>
                </a:r>
                <a:r>
                  <a:rPr lang="pl-PL" sz="2800" dirty="0">
                    <a:latin typeface="TimesNewRomanPSMT"/>
                  </a:rPr>
                  <a:t>)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l-PL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endParaRPr lang="fr-FR" sz="2800" dirty="0">
                  <a:latin typeface="Symbol" panose="05050102010706020507" pitchFamily="18" charset="2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fr-FR" sz="2800" dirty="0">
                    <a:latin typeface="ArialMT"/>
                  </a:rPr>
                  <a:t>0 n'a pas d'argument car dans ce cas l'angle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fr-FR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  <m:r>
                          <a:rPr lang="fr-FR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acc>
                          <m:accPr>
                            <m:chr m:val="⃗"/>
                            <m:ctrlPr>
                              <a:rPr lang="fr-FR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𝑂𝑀</m:t>
                            </m:r>
                          </m:e>
                        </m:acc>
                      </m:e>
                    </m:d>
                  </m:oMath>
                </a14:m>
                <a:r>
                  <a:rPr lang="fr-FR" sz="2800" dirty="0">
                    <a:latin typeface="ArialMT"/>
                  </a:rPr>
                  <a:t> n'est pas défini.</a:t>
                </a:r>
                <a:endParaRPr lang="fr-FR" sz="2800" dirty="0"/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F2F548-4549-4F54-AC6B-73BAC6DA63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0" y="2521724"/>
                <a:ext cx="6096000" cy="4184287"/>
              </a:xfrm>
              <a:prstGeom prst="rect">
                <a:avLst/>
              </a:prstGeom>
              <a:blipFill>
                <a:blip r:embed="rId4"/>
                <a:stretch>
                  <a:fillRect l="-2100" t="-1603" r="-200" b="-29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216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A1D419A-0D40-4931-9D9F-86B64EBA890B}"/>
                  </a:ext>
                </a:extLst>
              </p:cNvPr>
              <p:cNvSpPr/>
              <p:nvPr/>
            </p:nvSpPr>
            <p:spPr>
              <a:xfrm>
                <a:off x="182478" y="395920"/>
                <a:ext cx="6096000" cy="609006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fr-FR" sz="3200" u="sng" dirty="0">
                    <a:solidFill>
                      <a:srgbClr val="008000"/>
                    </a:solidFill>
                    <a:latin typeface="ArialMT"/>
                  </a:rPr>
                  <a:t>Exemple :</a:t>
                </a:r>
              </a:p>
              <a:p>
                <a:r>
                  <a:rPr lang="fr-FR" sz="3200" dirty="0">
                    <a:solidFill>
                      <a:srgbClr val="008000"/>
                    </a:solidFill>
                    <a:latin typeface="ArialMT"/>
                  </a:rPr>
                  <a:t>Soit </a:t>
                </a:r>
                <a:r>
                  <a:rPr lang="fr-FR" sz="3200" i="1" dirty="0">
                    <a:solidFill>
                      <a:srgbClr val="008000"/>
                    </a:solidFill>
                    <a:latin typeface="TimesNewRomanPS-ItalicMT"/>
                  </a:rPr>
                  <a:t>z </a:t>
                </a:r>
                <a:r>
                  <a:rPr lang="fr-FR" sz="3200" dirty="0">
                    <a:solidFill>
                      <a:srgbClr val="008000"/>
                    </a:solidFill>
                    <a:latin typeface="Symbol" panose="05050102010706020507" pitchFamily="18" charset="2"/>
                  </a:rPr>
                  <a:t>= </a:t>
                </a:r>
                <a:r>
                  <a:rPr lang="fr-FR" sz="3200" dirty="0">
                    <a:solidFill>
                      <a:srgbClr val="008000"/>
                    </a:solidFill>
                    <a:latin typeface="TimesNewRomanPSMT"/>
                  </a:rPr>
                  <a:t>3</a:t>
                </a:r>
                <a:r>
                  <a:rPr lang="fr-FR" sz="3200" dirty="0">
                    <a:solidFill>
                      <a:srgbClr val="008000"/>
                    </a:solidFill>
                    <a:latin typeface="Symbol" panose="05050102010706020507" pitchFamily="18" charset="2"/>
                  </a:rPr>
                  <a:t>+ </a:t>
                </a:r>
                <a:r>
                  <a:rPr lang="fr-FR" sz="3200" dirty="0">
                    <a:solidFill>
                      <a:srgbClr val="008000"/>
                    </a:solidFill>
                    <a:latin typeface="TimesNewRomanPSMT"/>
                  </a:rPr>
                  <a:t>3</a:t>
                </a:r>
                <a:r>
                  <a:rPr lang="fr-FR" sz="3200" i="1" dirty="0">
                    <a:solidFill>
                      <a:srgbClr val="008000"/>
                    </a:solidFill>
                    <a:latin typeface="TimesNewRomanPS-ItalicMT"/>
                  </a:rPr>
                  <a:t>i </a:t>
                </a:r>
                <a:r>
                  <a:rPr lang="fr-FR" sz="3200" dirty="0">
                    <a:solidFill>
                      <a:srgbClr val="008000"/>
                    </a:solidFill>
                    <a:latin typeface="ArialMT"/>
                  </a:rPr>
                  <a:t>.</a:t>
                </a:r>
              </a:p>
              <a:p>
                <a:r>
                  <a:rPr lang="fr-FR" sz="3200" dirty="0">
                    <a:solidFill>
                      <a:srgbClr val="008000"/>
                    </a:solidFill>
                    <a:latin typeface="ArialMT"/>
                  </a:rPr>
                  <a:t>Alors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pl-PL" sz="3200" i="1" dirty="0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3200" b="0" i="1" dirty="0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pl-PL" sz="3200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d>
                        <m:dPr>
                          <m:begChr m:val="|"/>
                          <m:endChr m:val="|"/>
                          <m:ctrlPr>
                            <a:rPr lang="pl-PL" sz="3200" i="1" dirty="0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l-PL" sz="32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3+ 3</m:t>
                          </m:r>
                          <m:r>
                            <a:rPr lang="pl-PL" sz="32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pl-PL" sz="3200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pl-PL" sz="3200" i="1" dirty="0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sz="32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fr-FR" sz="32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²</m:t>
                          </m:r>
                          <m:r>
                            <a:rPr lang="pl-PL" sz="32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 + 3</m:t>
                          </m:r>
                          <m:r>
                            <a:rPr lang="fr-FR" sz="32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²</m:t>
                          </m:r>
                        </m:e>
                      </m:rad>
                      <m:r>
                        <a:rPr lang="pl-PL" sz="3200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pl-PL" sz="3200" i="1" dirty="0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sz="32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</m:rad>
                      <m:r>
                        <a:rPr lang="pl-PL" sz="3200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= 3 </m:t>
                      </m:r>
                      <m:rad>
                        <m:radPr>
                          <m:degHide m:val="on"/>
                          <m:ctrlPr>
                            <a:rPr lang="pl-PL" sz="3200" i="1" dirty="0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3200" b="0" i="1" dirty="0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fr-FR" sz="3200" dirty="0">
                  <a:solidFill>
                    <a:srgbClr val="008000"/>
                  </a:solidFill>
                  <a:latin typeface="TimesNewRomanPSMT"/>
                </a:endParaRPr>
              </a:p>
              <a:p>
                <a:r>
                  <a:rPr lang="fr-FR" sz="3200" dirty="0">
                    <a:solidFill>
                      <a:srgbClr val="008000"/>
                    </a:solidFill>
                    <a:latin typeface="TimesNewRomanPSMT"/>
                  </a:rPr>
                  <a:t>On calcule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fr-FR" sz="32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32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den>
                    </m:f>
                    <m:r>
                      <a:rPr lang="fr-FR" sz="32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32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3+3</m:t>
                        </m:r>
                        <m:r>
                          <a:rPr lang="fr-FR" sz="32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fr-FR" sz="32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fr-FR" sz="32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32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fr-FR" sz="32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32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32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32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fr-FR" sz="32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32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fr-FR" sz="3200" dirty="0">
                    <a:solidFill>
                      <a:srgbClr val="008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3200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3200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fr-FR" sz="3200" b="0" i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32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fr-FR" sz="32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32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fr-FR" sz="32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fr-FR" sz="32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32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fr-FR" sz="3200" dirty="0">
                    <a:solidFill>
                      <a:srgbClr val="008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fr-FR" sz="3200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3200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fr-FR" sz="32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fr-FR" sz="3200" b="0" dirty="0">
                  <a:solidFill>
                    <a:srgbClr val="008000"/>
                  </a:solidFill>
                  <a:latin typeface="TimesNewRomanPSMT"/>
                </a:endParaRPr>
              </a:p>
              <a:p>
                <a:r>
                  <a:rPr lang="fr-FR" sz="3200" dirty="0">
                    <a:solidFill>
                      <a:srgbClr val="008000"/>
                    </a:solidFill>
                    <a:latin typeface="TimesNewRomanPSMT"/>
                  </a:rPr>
                  <a:t>On retrouve les valeurs du cosinus et du sinus de l’angle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32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32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fr-FR" sz="32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fr-FR" sz="3200" b="0" dirty="0">
                    <a:solidFill>
                      <a:srgbClr val="008000"/>
                    </a:solidFill>
                    <a:latin typeface="TimesNewRomanPSMT"/>
                  </a:rPr>
                  <a:t>.</a:t>
                </a:r>
                <a:endParaRPr lang="pl-PL" sz="3200" dirty="0">
                  <a:solidFill>
                    <a:srgbClr val="008000"/>
                  </a:solidFill>
                  <a:latin typeface="TimesNewRomanPSMT"/>
                </a:endParaRPr>
              </a:p>
              <a:p>
                <a:r>
                  <a:rPr lang="fr-FR" sz="3200" dirty="0">
                    <a:solidFill>
                      <a:srgbClr val="008000"/>
                    </a:solidFill>
                    <a:latin typeface="ArialMT"/>
                  </a:rPr>
                  <a:t>Donc </a:t>
                </a:r>
                <a:r>
                  <a:rPr lang="fr-FR" sz="3200" dirty="0">
                    <a:solidFill>
                      <a:srgbClr val="008000"/>
                    </a:solidFill>
                    <a:latin typeface="TimesNewRomanPSMT"/>
                  </a:rPr>
                  <a:t>arg(</a:t>
                </a:r>
                <a:r>
                  <a:rPr lang="fr-FR" sz="3200" i="1" dirty="0">
                    <a:solidFill>
                      <a:srgbClr val="008000"/>
                    </a:solidFill>
                    <a:latin typeface="TimesNewRomanPS-ItalicMT"/>
                  </a:rPr>
                  <a:t>z</a:t>
                </a:r>
                <a:r>
                  <a:rPr lang="fr-FR" sz="3200" dirty="0">
                    <a:solidFill>
                      <a:srgbClr val="008000"/>
                    </a:solidFill>
                    <a:latin typeface="TimesNewRomanPSMT"/>
                  </a:rPr>
                  <a:t>) </a:t>
                </a:r>
                <a:r>
                  <a:rPr lang="fr-FR" sz="3200" dirty="0">
                    <a:solidFill>
                      <a:srgbClr val="008000"/>
                    </a:solidFill>
                    <a:latin typeface="Symbol" panose="05050102010706020507" pitchFamily="18" charset="2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320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32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fr-FR" sz="3200" b="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fr-FR" sz="3200" b="0" i="0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fr-FR" sz="3200" b="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32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l-GR" sz="32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r>
                  <a:rPr lang="fr-FR" sz="3200" dirty="0">
                    <a:solidFill>
                      <a:srgbClr val="008000"/>
                    </a:solidFill>
                    <a:latin typeface="ArialMT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A1D419A-0D40-4931-9D9F-86B64EBA89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78" y="395920"/>
                <a:ext cx="6096000" cy="6090065"/>
              </a:xfrm>
              <a:prstGeom prst="rect">
                <a:avLst/>
              </a:prstGeom>
              <a:blipFill>
                <a:blip r:embed="rId2"/>
                <a:stretch>
                  <a:fillRect l="-2600" t="-1301" b="-50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5BDB90BD-04B9-4CA4-9A4F-DCD46EB2B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478" y="592978"/>
            <a:ext cx="5521636" cy="515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7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8A91311-0DD6-44B0-AA9B-3D3ECB687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44762"/>
            <a:ext cx="4706841" cy="38169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C2FC494-02BC-4066-A242-21AD29804985}"/>
                  </a:ext>
                </a:extLst>
              </p:cNvPr>
              <p:cNvSpPr/>
              <p:nvPr/>
            </p:nvSpPr>
            <p:spPr>
              <a:xfrm>
                <a:off x="271946" y="224196"/>
                <a:ext cx="11697385" cy="24314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4000" u="sng" dirty="0">
                    <a:solidFill>
                      <a:srgbClr val="FF0000"/>
                    </a:solidFill>
                    <a:latin typeface="ArialMT"/>
                  </a:rPr>
                  <a:t>II. Forme trigonométrique d’un nombre complexe</a:t>
                </a: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1) Définition</a:t>
                </a: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Propriété : Soit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=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a </a:t>
                </a:r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+ </a:t>
                </a:r>
                <a:r>
                  <a:rPr lang="fr-FR" sz="2800" i="1" dirty="0" err="1">
                    <a:solidFill>
                      <a:srgbClr val="FF0000"/>
                    </a:solidFill>
                    <a:latin typeface="TimesNewRomanPS-ItalicMT"/>
                  </a:rPr>
                  <a:t>ib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un nombre complexe non nul. </a:t>
                </a: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On pose :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sz="2800" dirty="0">
                  <a:solidFill>
                    <a:srgbClr val="FF0000"/>
                  </a:solidFill>
                  <a:latin typeface="TimesNewRomanPSMT"/>
                </a:endParaRP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On a alors :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begChr m:val="|"/>
                        <m:endChr m:val="|"/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l-G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et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begChr m:val="|"/>
                        <m:endChr m:val="|"/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l-G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800" dirty="0">
                    <a:solidFill>
                      <a:srgbClr val="FF0000"/>
                    </a:solidFill>
                    <a:latin typeface="ArialMT"/>
                  </a:rPr>
                  <a:t>.</a:t>
                </a:r>
                <a:endParaRPr lang="fr-FR" sz="28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C2FC494-02BC-4066-A242-21AD298049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46" y="224196"/>
                <a:ext cx="11697385" cy="2431435"/>
              </a:xfrm>
              <a:prstGeom prst="rect">
                <a:avLst/>
              </a:prstGeom>
              <a:blipFill>
                <a:blip r:embed="rId3"/>
                <a:stretch>
                  <a:fillRect l="-1877" t="-4511" b="-55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56111B-28E8-4023-B398-9AAADD486BAA}"/>
                  </a:ext>
                </a:extLst>
              </p:cNvPr>
              <p:cNvSpPr/>
              <p:nvPr/>
            </p:nvSpPr>
            <p:spPr>
              <a:xfrm>
                <a:off x="0" y="5754513"/>
                <a:ext cx="1187807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Définition : On appelle forme trigonométrique d'un nombre complexe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non nul l'écriture </a:t>
                </a:r>
                <a14:m>
                  <m:oMath xmlns:m="http://schemas.openxmlformats.org/officeDocument/2006/math"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begChr m:val="|"/>
                        <m:endChr m:val="|"/>
                        <m:ctrlPr>
                          <a:rPr lang="pl-PL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𝑖𝑠𝑖𝑛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) </m:t>
                    </m:r>
                  </m:oMath>
                </a14:m>
                <a:r>
                  <a:rPr lang="pl-PL" sz="2800" dirty="0">
                    <a:solidFill>
                      <a:srgbClr val="FF0000"/>
                    </a:solidFill>
                    <a:latin typeface="ArialMT"/>
                  </a:rPr>
                  <a:t>avec </a:t>
                </a:r>
                <a14:m>
                  <m:oMath xmlns:m="http://schemas.openxmlformats.org/officeDocument/2006/math"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pl-PL" sz="2800" dirty="0">
                    <a:solidFill>
                      <a:srgbClr val="FF0000"/>
                    </a:solidFill>
                    <a:latin typeface="ArialMT"/>
                  </a:rPr>
                  <a:t>.</a:t>
                </a:r>
                <a:endParaRPr lang="fr-FR" sz="28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56111B-28E8-4023-B398-9AAADD486B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754513"/>
                <a:ext cx="11878074" cy="954107"/>
              </a:xfrm>
              <a:prstGeom prst="rect">
                <a:avLst/>
              </a:prstGeom>
              <a:blipFill>
                <a:blip r:embed="rId4"/>
                <a:stretch>
                  <a:fillRect l="-1026" t="-7692" b="-160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930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7E3958-787D-4DC9-B57E-DB1379AEF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326" y="3225580"/>
            <a:ext cx="4276436" cy="33505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E0D8635-36B4-4C0A-893E-959D1DEAB089}"/>
                  </a:ext>
                </a:extLst>
              </p:cNvPr>
              <p:cNvSpPr/>
              <p:nvPr/>
            </p:nvSpPr>
            <p:spPr>
              <a:xfrm>
                <a:off x="162437" y="122303"/>
                <a:ext cx="11971157" cy="39647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800" dirty="0">
                    <a:solidFill>
                      <a:srgbClr val="008100"/>
                    </a:solidFill>
                    <a:latin typeface="ArialMT"/>
                  </a:rPr>
                  <a:t>Méthode : Ecrire un nombre complexe sous sa forme trigonométrique</a:t>
                </a: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Ecrire le nombre complexe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ad>
                      <m:radPr>
                        <m:degHide m:val="on"/>
                        <m:ctrlPr>
                          <a:rPr lang="fr-FR" sz="280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sous sa forme trigonométrique.</a:t>
                </a: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- On commence par calculer le module de </a:t>
                </a:r>
                <a:r>
                  <a:rPr lang="fr-FR" sz="2800" i="1" dirty="0">
                    <a:solidFill>
                      <a:srgbClr val="00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fr-FR" sz="280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fr-FR" sz="28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ad>
                        <m:radPr>
                          <m:degHide m:val="on"/>
                          <m:ctrlPr>
                            <a:rPr lang="fr-FR" sz="280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3+ 1</m:t>
                          </m:r>
                        </m:e>
                      </m:rad>
                      <m:r>
                        <a:rPr lang="fr-FR" sz="28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2</m:t>
                      </m:r>
                    </m:oMath>
                  </m:oMathPara>
                </a14:m>
                <a:endParaRPr lang="fr-FR" sz="2800" dirty="0">
                  <a:solidFill>
                    <a:srgbClr val="000000"/>
                  </a:solidFill>
                  <a:latin typeface="TimesNewRomanPSMT"/>
                </a:endParaRP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- En calculant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800" i="1" dirty="0">
                            <a:solidFill>
                              <a:srgbClr val="000000"/>
                            </a:solidFill>
                            <a:latin typeface="TimesNewRomanPS-ItalicMT"/>
                          </a:rPr>
                          <m:t>z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fr-FR" sz="2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den>
                    </m:f>
                  </m:oMath>
                </a14:m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, on peut identifier plus facilement la partie réelle de </a:t>
                </a:r>
                <a:r>
                  <a:rPr lang="fr-FR" sz="2800" i="1" dirty="0">
                    <a:solidFill>
                      <a:srgbClr val="00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et sa partie imaginaire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800" i="1" dirty="0">
                            <a:solidFill>
                              <a:srgbClr val="000000"/>
                            </a:solidFill>
                            <a:latin typeface="TimesNewRomanPS-ItalicMT"/>
                          </a:rPr>
                          <m:t>z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fr-FR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den>
                    </m:f>
                    <m:r>
                      <a:rPr lang="fr-FR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fr-FR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fr-FR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fr-FR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fr-FR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fr-FR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fr-FR" sz="2800" dirty="0">
                  <a:solidFill>
                    <a:srgbClr val="000000"/>
                  </a:solidFill>
                  <a:latin typeface="ArialMT"/>
                </a:endParaRP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On cherche donc un argument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fr-FR" sz="2800" dirty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 </a:t>
                </a:r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de </a:t>
                </a:r>
                <a:r>
                  <a:rPr lang="fr-FR" sz="2800" i="1" dirty="0">
                    <a:solidFill>
                      <a:srgbClr val="00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tel que 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fr-FR" sz="28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fr-FR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fr-FR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fr-FR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fr-FR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fr-FR" sz="28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l-GR" sz="28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28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E0D8635-36B4-4C0A-893E-959D1DEAB0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437" y="122303"/>
                <a:ext cx="11971157" cy="3964740"/>
              </a:xfrm>
              <a:prstGeom prst="rect">
                <a:avLst/>
              </a:prstGeom>
              <a:blipFill>
                <a:blip r:embed="rId3"/>
                <a:stretch>
                  <a:fillRect l="-1070" t="-1538" b="-107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3FCD1507-8AEF-4454-8D51-EE83ED2CF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33" y="5809605"/>
            <a:ext cx="3790835" cy="10084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1CB8952-78D3-44AF-A760-B1B3E0B24E0D}"/>
                  </a:ext>
                </a:extLst>
              </p:cNvPr>
              <p:cNvSpPr/>
              <p:nvPr/>
            </p:nvSpPr>
            <p:spPr>
              <a:xfrm>
                <a:off x="249572" y="4087043"/>
                <a:ext cx="6676619" cy="1589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800" dirty="0">
                    <a:latin typeface="ArialMT"/>
                  </a:rPr>
                  <a:t>Donc :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 = 2</m:t>
                    </m:r>
                    <m:d>
                      <m:dPr>
                        <m:ctrlPr>
                          <a:rPr lang="fr-FR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 sz="2800" i="1" dirty="0">
                            <a:latin typeface="Cambria Math" panose="02040503050406030204" pitchFamily="18" charset="0"/>
                          </a:rPr>
                          <m:t>cos</m:t>
                        </m:r>
                        <m:d>
                          <m:dPr>
                            <m:ctrlPr>
                              <a:rPr lang="fr-FR" sz="2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l-GR" sz="2800" i="1" dirty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fr-FR" sz="2800" i="1" dirty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𝑖𝑠𝑖𝑛</m:t>
                        </m:r>
                        <m:d>
                          <m:dPr>
                            <m:ctrlPr>
                              <a:rPr lang="fr-FR" sz="2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l-GR" sz="2800" i="1" dirty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fr-FR" sz="2800" i="1" dirty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endParaRPr lang="fr-FR" sz="28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i="1" dirty="0" smtClean="0">
                          <a:latin typeface="Cambria Math" panose="02040503050406030204" pitchFamily="18" charset="0"/>
                        </a:rPr>
                        <m:t>𝑎𝑣𝑒𝑐</m:t>
                      </m:r>
                      <m:r>
                        <a:rPr lang="fr-FR" sz="280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800" i="1" dirty="0" smtClean="0">
                          <a:latin typeface="Cambria Math" panose="02040503050406030204" pitchFamily="18" charset="0"/>
                        </a:rPr>
                        <m:t>arg</m:t>
                      </m:r>
                      <m:r>
                        <a:rPr lang="fr-FR" sz="2800" i="1" dirty="0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fr-FR" sz="2800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fr-FR" sz="2800" i="1" dirty="0" smtClean="0">
                          <a:latin typeface="Cambria Math" panose="02040503050406030204" pitchFamily="18" charset="0"/>
                        </a:rPr>
                        <m:t>) =</m:t>
                      </m:r>
                      <m:f>
                        <m:fPr>
                          <m:ctrlPr>
                            <a:rPr lang="fr-FR" sz="28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800" i="1" dirty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m:rPr>
                              <m:nor/>
                            </m:rPr>
                            <a:rPr lang="el-GR" sz="2800" dirty="0">
                              <a:latin typeface="Symbol" panose="05050102010706020507" pitchFamily="18" charset="2"/>
                            </a:rPr>
                            <m:t> </m:t>
                          </m:r>
                        </m:num>
                        <m:den>
                          <m:r>
                            <a:rPr lang="fr-FR" sz="2800" i="1" dirty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m:rPr>
                              <m:nor/>
                            </m:rPr>
                            <a:rPr lang="fr-FR" sz="2800" dirty="0">
                              <a:latin typeface="TimesNewRomanPSMT"/>
                            </a:rPr>
                            <m:t> 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fr-FR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28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l-GR" sz="2800" i="1" dirty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r>
                        <a:rPr lang="fr-FR" sz="2800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fr-FR" sz="28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1CB8952-78D3-44AF-A760-B1B3E0B24E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72" y="4087043"/>
                <a:ext cx="6676619" cy="1589218"/>
              </a:xfrm>
              <a:prstGeom prst="rect">
                <a:avLst/>
              </a:prstGeom>
              <a:blipFill>
                <a:blip r:embed="rId5"/>
                <a:stretch>
                  <a:fillRect l="-19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37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3244328-732F-49B1-997C-FB3A1C2E3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108" y="718458"/>
            <a:ext cx="4963139" cy="59214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02E638B-3624-4D73-A710-EA35F8D51C55}"/>
                  </a:ext>
                </a:extLst>
              </p:cNvPr>
              <p:cNvSpPr/>
              <p:nvPr/>
            </p:nvSpPr>
            <p:spPr>
              <a:xfrm>
                <a:off x="222667" y="279820"/>
                <a:ext cx="11775743" cy="34103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3600" u="sng" dirty="0">
                    <a:solidFill>
                      <a:srgbClr val="FF0000"/>
                    </a:solidFill>
                    <a:latin typeface="ArialMT"/>
                  </a:rPr>
                  <a:t>III. Propriétés des modules et arguments</a:t>
                </a:r>
              </a:p>
              <a:p>
                <a:pPr marL="514350" indent="-514350">
                  <a:buFont typeface="+mj-lt"/>
                  <a:buAutoNum type="arabicParenR"/>
                </a:pPr>
                <a:r>
                  <a:rPr lang="fr-FR" sz="2800" u="sng" dirty="0">
                    <a:latin typeface="ArialMT"/>
                  </a:rPr>
                  <a:t>Valeurs remarquables de arg</a:t>
                </a: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Propriétés : Soit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un nombre complexe non nul.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est un nombre réel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⇔</m:t>
                    </m:r>
                    <m:r>
                      <m:rPr>
                        <m:sty m:val="p"/>
                      </m:rP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= 0 </m:t>
                    </m:r>
                    <m:d>
                      <m:dPr>
                        <m:begChr m:val="["/>
                        <m:endChr m:val="]"/>
                        <m:ctrlPr>
                          <a:rPr lang="el-G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,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est un imaginaire pur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⇔</m:t>
                    </m:r>
                    <m:r>
                      <m:rPr>
                        <m:sty m:val="p"/>
                      </m:rP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=</m:t>
                    </m:r>
                    <m:f>
                      <m:fPr>
                        <m:ctrlPr>
                          <a:rPr lang="el-G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l-G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fr-FR" sz="2800" dirty="0">
                    <a:solidFill>
                      <a:srgbClr val="FF0000"/>
                    </a:solidFill>
                  </a:rPr>
                  <a:t>arg(z)</a:t>
                </a:r>
                <a14:m>
                  <m:oMath xmlns:m="http://schemas.openxmlformats.org/officeDocument/2006/math"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m:rPr>
                        <m:sty m:val="p"/>
                      </m:rPr>
                      <a:rPr lang="fr-FR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fr-FR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e>
                    </m:acc>
                    <m:r>
                      <a:rPr lang="fr-FR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sz="28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⁡(−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= </m:t>
                    </m:r>
                    <m:r>
                      <m:rPr>
                        <m:sty m:val="p"/>
                      </m:rP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+</m:t>
                    </m:r>
                    <m:r>
                      <a:rPr lang="pl-PL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pl-PL" sz="2800" dirty="0">
                  <a:solidFill>
                    <a:srgbClr val="FF0000"/>
                  </a:solidFill>
                  <a:latin typeface="Symbol" panose="05050102010706020507" pitchFamily="18" charset="2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02E638B-3624-4D73-A710-EA35F8D51C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67" y="279820"/>
                <a:ext cx="11775743" cy="3410357"/>
              </a:xfrm>
              <a:prstGeom prst="rect">
                <a:avLst/>
              </a:prstGeom>
              <a:blipFill>
                <a:blip r:embed="rId3"/>
                <a:stretch>
                  <a:fillRect l="-1605" t="-286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287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1F70054-BF4B-41EF-A023-25D466724B4B}"/>
                  </a:ext>
                </a:extLst>
              </p:cNvPr>
              <p:cNvSpPr/>
              <p:nvPr/>
            </p:nvSpPr>
            <p:spPr>
              <a:xfrm>
                <a:off x="200766" y="93360"/>
                <a:ext cx="11149840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3200" dirty="0">
                    <a:solidFill>
                      <a:srgbClr val="000000"/>
                    </a:solidFill>
                    <a:latin typeface="ArialMT"/>
                  </a:rPr>
                  <a:t>2) </a:t>
                </a:r>
                <a:r>
                  <a:rPr lang="fr-FR" sz="3200" dirty="0">
                    <a:solidFill>
                      <a:srgbClr val="FF0000"/>
                    </a:solidFill>
                    <a:latin typeface="ArialMT"/>
                  </a:rPr>
                  <a:t>Inégalité triangulaire : </a:t>
                </a:r>
              </a:p>
              <a:p>
                <a:r>
                  <a:rPr lang="fr-FR" sz="3200" dirty="0">
                    <a:solidFill>
                      <a:srgbClr val="FF0000"/>
                    </a:solidFill>
                    <a:latin typeface="ArialMT"/>
                  </a:rPr>
                  <a:t>Soit </a:t>
                </a:r>
                <a:r>
                  <a:rPr lang="fr-FR" sz="3200" i="1" dirty="0">
                    <a:solidFill>
                      <a:srgbClr val="FF0000"/>
                    </a:solidFill>
                    <a:latin typeface="TimesNewRomanPS-ItalicMT"/>
                  </a:rPr>
                  <a:t>z </a:t>
                </a:r>
                <a:r>
                  <a:rPr lang="fr-FR" sz="3200" dirty="0">
                    <a:solidFill>
                      <a:srgbClr val="FF0000"/>
                    </a:solidFill>
                    <a:latin typeface="ArialMT"/>
                  </a:rPr>
                  <a:t>et </a:t>
                </a:r>
                <a:r>
                  <a:rPr lang="fr-FR" sz="3200" i="1" dirty="0">
                    <a:solidFill>
                      <a:srgbClr val="FF0000"/>
                    </a:solidFill>
                    <a:latin typeface="TimesNewRomanPS-ItalicMT"/>
                  </a:rPr>
                  <a:t>z </a:t>
                </a:r>
                <a:r>
                  <a:rPr lang="fr-FR" sz="3200" dirty="0">
                    <a:solidFill>
                      <a:srgbClr val="FF0000"/>
                    </a:solidFill>
                    <a:latin typeface="ArialMT"/>
                  </a:rPr>
                  <a:t>' deux nombres complexes.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fr-FR" sz="32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fr-FR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+ </m:t>
                          </m:r>
                          <m:r>
                            <a:rPr lang="fr-FR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fr-FR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′</m:t>
                          </m:r>
                        </m:e>
                      </m:d>
                      <m:r>
                        <a:rPr lang="fr-FR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 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32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fr-FR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32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fr-FR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′</m:t>
                          </m:r>
                        </m:e>
                      </m:d>
                    </m:oMath>
                  </m:oMathPara>
                </a14:m>
                <a:endParaRPr lang="fr-FR" sz="3200" dirty="0">
                  <a:solidFill>
                    <a:srgbClr val="FF0000"/>
                  </a:solidFill>
                  <a:latin typeface="TimesNewRomanPSMT"/>
                </a:endParaRPr>
              </a:p>
              <a:p>
                <a:r>
                  <a:rPr lang="fr-FR" sz="3200" dirty="0">
                    <a:solidFill>
                      <a:srgbClr val="000000"/>
                    </a:solidFill>
                    <a:latin typeface="ArialMT"/>
                  </a:rPr>
                  <a:t>Démonstration :</a:t>
                </a:r>
              </a:p>
              <a:p>
                <a:r>
                  <a:rPr lang="fr-FR" sz="3200" dirty="0">
                    <a:solidFill>
                      <a:srgbClr val="000000"/>
                    </a:solidFill>
                    <a:latin typeface="ArialMT"/>
                  </a:rPr>
                  <a:t>Il s'agit d'une traduction de l'inégalité sur les distances.</a:t>
                </a:r>
                <a:endParaRPr lang="fr-FR" sz="3200" dirty="0"/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1F70054-BF4B-41EF-A023-25D466724B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66" y="93360"/>
                <a:ext cx="11149840" cy="2554545"/>
              </a:xfrm>
              <a:prstGeom prst="rect">
                <a:avLst/>
              </a:prstGeom>
              <a:blipFill>
                <a:blip r:embed="rId2"/>
                <a:stretch>
                  <a:fillRect l="-1422" t="-3103" b="-64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BCABAB6B-9424-4F16-9555-4225D30AA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3140" y="2985763"/>
            <a:ext cx="5365092" cy="341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7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4838C7B9-8B07-1AAB-117A-23795E0F93CE}"/>
                  </a:ext>
                </a:extLst>
              </p:cNvPr>
              <p:cNvSpPr txBox="1"/>
              <p:nvPr/>
            </p:nvSpPr>
            <p:spPr>
              <a:xfrm>
                <a:off x="751515" y="348779"/>
                <a:ext cx="10802053" cy="3785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4000" dirty="0">
                    <a:solidFill>
                      <a:srgbClr val="FF0000"/>
                    </a:solidFill>
                    <a:latin typeface="ArialMT"/>
                  </a:rPr>
                  <a:t>3) Formules de d’addition et de duplication 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fr-FR" sz="40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fr-FR" sz="4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40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fr-FR" sz="40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fr-FR" sz="4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4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4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fr-FR" sz="4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fr-FR" sz="4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4000" dirty="0">
                  <a:solidFill>
                    <a:srgbClr val="FF0000"/>
                  </a:solidFill>
                </a:endParaRPr>
              </a:p>
              <a:p>
                <a:endParaRPr lang="fr-FR" sz="4000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4838C7B9-8B07-1AAB-117A-23795E0F9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515" y="348779"/>
                <a:ext cx="10802053" cy="3785652"/>
              </a:xfrm>
              <a:prstGeom prst="rect">
                <a:avLst/>
              </a:prstGeom>
              <a:blipFill>
                <a:blip r:embed="rId2"/>
                <a:stretch>
                  <a:fillRect l="-1975" t="-289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9BB36C5-E4C1-C342-2CE1-7E371D01231D}"/>
              </a:ext>
            </a:extLst>
          </p:cNvPr>
          <p:cNvSpPr/>
          <p:nvPr/>
        </p:nvSpPr>
        <p:spPr>
          <a:xfrm>
            <a:off x="3924300" y="1079500"/>
            <a:ext cx="7073214" cy="577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CF9B59-EC4C-0A64-6A08-B16D3DFCCA2E}"/>
              </a:ext>
            </a:extLst>
          </p:cNvPr>
          <p:cNvSpPr/>
          <p:nvPr/>
        </p:nvSpPr>
        <p:spPr>
          <a:xfrm>
            <a:off x="3924299" y="1692129"/>
            <a:ext cx="7005251" cy="577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43C669-111D-7C28-21B7-BA464C73B8C5}"/>
              </a:ext>
            </a:extLst>
          </p:cNvPr>
          <p:cNvSpPr/>
          <p:nvPr/>
        </p:nvSpPr>
        <p:spPr>
          <a:xfrm>
            <a:off x="3981450" y="2285709"/>
            <a:ext cx="6948100" cy="577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A89436-F3D1-160F-2EDD-868A3461C41B}"/>
              </a:ext>
            </a:extLst>
          </p:cNvPr>
          <p:cNvSpPr/>
          <p:nvPr/>
        </p:nvSpPr>
        <p:spPr>
          <a:xfrm>
            <a:off x="3924299" y="2866734"/>
            <a:ext cx="6948099" cy="577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A6BEE6-B89E-2937-957E-D5D656E28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054" y="4207475"/>
            <a:ext cx="2330397" cy="230174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3FD326F-EA2A-74DD-DBF3-3FACC9CCF231}"/>
                  </a:ext>
                </a:extLst>
              </p:cNvPr>
              <p:cNvSpPr txBox="1"/>
              <p:nvPr/>
            </p:nvSpPr>
            <p:spPr>
              <a:xfrm>
                <a:off x="3788650" y="4380471"/>
                <a:ext cx="8047331" cy="57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800" dirty="0"/>
                  <a:t>Calculons de deux manières le produit scalaire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800" b="0" i="1" smtClean="0">
                            <a:latin typeface="Cambria Math" panose="02040503050406030204" pitchFamily="18" charset="0"/>
                          </a:rPr>
                          <m:t>OA</m:t>
                        </m:r>
                      </m:e>
                    </m:acc>
                    <m:r>
                      <a:rPr lang="fr-FR" sz="2800" b="0" i="1" smtClean="0">
                        <a:latin typeface="Cambria Math" panose="02040503050406030204" pitchFamily="18" charset="0"/>
                      </a:rPr>
                      <m:t>.</m:t>
                    </m:r>
                    <m:acc>
                      <m:accPr>
                        <m:chr m:val="⃗"/>
                        <m:ctrlPr>
                          <a:rPr lang="fr-F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800" b="0" i="1" smtClean="0">
                            <a:latin typeface="Cambria Math" panose="02040503050406030204" pitchFamily="18" charset="0"/>
                          </a:rPr>
                          <m:t>OB</m:t>
                        </m:r>
                      </m:e>
                    </m:acc>
                  </m:oMath>
                </a14:m>
                <a:endParaRPr lang="fr-FR" sz="2800" dirty="0"/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3FD326F-EA2A-74DD-DBF3-3FACC9CCF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8650" y="4380471"/>
                <a:ext cx="8047331" cy="578300"/>
              </a:xfrm>
              <a:prstGeom prst="rect">
                <a:avLst/>
              </a:prstGeom>
              <a:blipFill>
                <a:blip r:embed="rId4"/>
                <a:stretch>
                  <a:fillRect l="-1514" t="-1064" b="-308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242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D2308C5C-4247-48E0-91D4-0E87BE4B17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0918380"/>
              </p:ext>
            </p:extLst>
          </p:nvPr>
        </p:nvGraphicFramePr>
        <p:xfrm>
          <a:off x="42863" y="0"/>
          <a:ext cx="11918950" cy="463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43489" imgH="2238148" progId="Word.Document.12">
                  <p:embed/>
                </p:oleObj>
              </mc:Choice>
              <mc:Fallback>
                <p:oleObj name="Document" r:id="rId2" imgW="5743489" imgH="223814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2863" y="0"/>
                        <a:ext cx="11918950" cy="4633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6950A2F-3C88-4E6E-9257-DEBBEAA26AC5}"/>
                  </a:ext>
                </a:extLst>
              </p:cNvPr>
              <p:cNvSpPr/>
              <p:nvPr/>
            </p:nvSpPr>
            <p:spPr>
              <a:xfrm>
                <a:off x="46226" y="4114307"/>
                <a:ext cx="12099546" cy="2747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Démonstration pour le produit : </a:t>
                </a:r>
                <a:r>
                  <a:rPr lang="pl-PL" sz="2800" dirty="0">
                    <a:solidFill>
                      <a:srgbClr val="000000"/>
                    </a:solidFill>
                    <a:latin typeface="ArialMT"/>
                  </a:rPr>
                  <a:t>On pose </a:t>
                </a:r>
                <a14:m>
                  <m:oMath xmlns:m="http://schemas.openxmlformats.org/officeDocument/2006/math"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pl-PL" sz="2800" dirty="0">
                    <a:solidFill>
                      <a:srgbClr val="000000"/>
                    </a:solidFill>
                    <a:latin typeface="ArialMT"/>
                  </a:rPr>
                  <a:t>et </a:t>
                </a:r>
                <a14:m>
                  <m:oMath xmlns:m="http://schemas.openxmlformats.org/officeDocument/2006/math"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pl-PL" sz="2800" dirty="0">
                    <a:solidFill>
                      <a:srgbClr val="000000"/>
                    </a:solidFill>
                    <a:latin typeface="ArialMT"/>
                  </a:rPr>
                  <a:t>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𝑧𝑧</m:t>
                      </m:r>
                      <m:r>
                        <a:rPr lang="fr-F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fr-F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fr-F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fr-F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l-G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fr-FR" sz="2800" i="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fr-FR" sz="28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800" i="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l-G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) </m:t>
                      </m:r>
                      <m:d>
                        <m:dPr>
                          <m:begChr m:val="|"/>
                          <m:endChr m:val="|"/>
                          <m:ctrlP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fr-F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/>
                            <m:sup>
                              <m:r>
                                <a:rPr lang="fr-F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fr-F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sSubSup>
                        <m:sSubSupPr>
                          <m:ctrlP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/>
                        <m:sup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l-G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fr-FR" sz="2800" i="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fr-FR" sz="28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800" i="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l-G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l-G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l-G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l-GR" sz="2800" dirty="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fr-F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 </m:t>
                          </m:r>
                          <m:r>
                            <m:rPr>
                              <m:sty m:val="p"/>
                            </m:rP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+ </m:t>
                          </m:r>
                          <m: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fr-F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fr-F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r>
                                <a:rPr lang="el-G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l-G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F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r>
                                <a:rPr lang="el-G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l-G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l-G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r>
                                <a:rPr lang="el-G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r>
                                <m:rPr>
                                  <m:sty m:val="p"/>
                                </m:rPr>
                                <a:rPr lang="fr-F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r>
                                <a:rPr lang="el-G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l-G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F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r>
                                <a:rPr lang="el-G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l-G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l-G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fr-FR" sz="2800" dirty="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  <a:p>
                <a:r>
                  <a:rPr lang="fr-FR" sz="2800" dirty="0">
                    <a:solidFill>
                      <a:srgbClr val="000000"/>
                    </a:solidFill>
                  </a:rPr>
                  <a:t>         </a:t>
                </a:r>
                <a14:m>
                  <m:oMath xmlns:m="http://schemas.openxmlformats.org/officeDocument/2006/math"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d>
                      <m:dPr>
                        <m:begChr m:val="|"/>
                        <m:endChr m:val="|"/>
                        <m:ctrlP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pl-PL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⁡ (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)+ 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𝑖𝑠𝑖𝑛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pl-PL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fr-FR" sz="2800" dirty="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Donc le module de </a:t>
                </a:r>
                <a:r>
                  <a:rPr lang="fr-FR" sz="2800" i="1" dirty="0" err="1">
                    <a:solidFill>
                      <a:srgbClr val="000000"/>
                    </a:solidFill>
                    <a:latin typeface="TimesNewRomanPS-ItalicMT"/>
                  </a:rPr>
                  <a:t>zz</a:t>
                </a:r>
                <a:r>
                  <a:rPr lang="fr-FR" sz="2800" i="1" dirty="0">
                    <a:solidFill>
                      <a:srgbClr val="000000"/>
                    </a:solidFill>
                    <a:latin typeface="TimesNewRomanPS-ItalicMT"/>
                  </a:rPr>
                  <a:t> </a:t>
                </a:r>
                <a:r>
                  <a:rPr lang="fr-FR" sz="2800" dirty="0">
                    <a:solidFill>
                      <a:srgbClr val="000000"/>
                    </a:solidFill>
                    <a:latin typeface="TimesNewRomanPSMT"/>
                  </a:rPr>
                  <a:t>' </a:t>
                </a:r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est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fr-FR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fr-FR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et un argument de </a:t>
                </a:r>
                <a:r>
                  <a:rPr lang="fr-FR" sz="2800" i="1" dirty="0" err="1">
                    <a:solidFill>
                      <a:srgbClr val="000000"/>
                    </a:solidFill>
                    <a:latin typeface="TimesNewRomanPS-ItalicMT"/>
                  </a:rPr>
                  <a:t>zz</a:t>
                </a:r>
                <a:r>
                  <a:rPr lang="fr-FR" sz="2800" i="1" dirty="0">
                    <a:solidFill>
                      <a:srgbClr val="000000"/>
                    </a:solidFill>
                    <a:latin typeface="TimesNewRomanPS-ItalicMT"/>
                  </a:rPr>
                  <a:t> </a:t>
                </a:r>
                <a:r>
                  <a:rPr lang="fr-FR" sz="2800" dirty="0">
                    <a:solidFill>
                      <a:srgbClr val="000000"/>
                    </a:solidFill>
                    <a:latin typeface="TimesNewRomanPSMT"/>
                  </a:rPr>
                  <a:t>' </a:t>
                </a:r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est </a:t>
                </a:r>
                <a14:m>
                  <m:oMath xmlns:m="http://schemas.openxmlformats.org/officeDocument/2006/math"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+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 + </m:t>
                    </m:r>
                    <m:r>
                      <m:rPr>
                        <m:sty m:val="p"/>
                      </m:rP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.</a:t>
                </a:r>
                <a:endParaRPr lang="fr-FR" sz="28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6950A2F-3C88-4E6E-9257-DEBBEAA26A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6" y="4114307"/>
                <a:ext cx="12099546" cy="2747996"/>
              </a:xfrm>
              <a:prstGeom prst="rect">
                <a:avLst/>
              </a:prstGeom>
              <a:blipFill>
                <a:blip r:embed="rId5"/>
                <a:stretch>
                  <a:fillRect l="-1058" t="-2439" b="-421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454D27E-B1FB-406A-83BB-40BC499DA25B}"/>
              </a:ext>
            </a:extLst>
          </p:cNvPr>
          <p:cNvSpPr/>
          <p:nvPr/>
        </p:nvSpPr>
        <p:spPr>
          <a:xfrm>
            <a:off x="3402227" y="790832"/>
            <a:ext cx="2059459" cy="56017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A644EF-D2B5-417F-A0CF-4EF0CF873C01}"/>
              </a:ext>
            </a:extLst>
          </p:cNvPr>
          <p:cNvSpPr/>
          <p:nvPr/>
        </p:nvSpPr>
        <p:spPr>
          <a:xfrm>
            <a:off x="7105136" y="790831"/>
            <a:ext cx="4090086" cy="56017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C6118F9-298C-4FF1-BD35-F8C64F45FAAB}"/>
              </a:ext>
            </a:extLst>
          </p:cNvPr>
          <p:cNvSpPr/>
          <p:nvPr/>
        </p:nvSpPr>
        <p:spPr>
          <a:xfrm>
            <a:off x="3496962" y="1465507"/>
            <a:ext cx="2059459" cy="56017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F2D69CF-6408-4C6D-98AA-C06F82786070}"/>
              </a:ext>
            </a:extLst>
          </p:cNvPr>
          <p:cNvSpPr/>
          <p:nvPr/>
        </p:nvSpPr>
        <p:spPr>
          <a:xfrm>
            <a:off x="7418173" y="1456855"/>
            <a:ext cx="3266303" cy="56017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EFB4795-EFFE-4045-8F80-BAF9D49F6D5C}"/>
              </a:ext>
            </a:extLst>
          </p:cNvPr>
          <p:cNvSpPr/>
          <p:nvPr/>
        </p:nvSpPr>
        <p:spPr>
          <a:xfrm>
            <a:off x="3496962" y="2115232"/>
            <a:ext cx="2059459" cy="8339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BE269FF-899A-4FB6-B686-6FF03AC2D7C1}"/>
              </a:ext>
            </a:extLst>
          </p:cNvPr>
          <p:cNvSpPr/>
          <p:nvPr/>
        </p:nvSpPr>
        <p:spPr>
          <a:xfrm>
            <a:off x="7615881" y="2141835"/>
            <a:ext cx="3785287" cy="80731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85B26FD-F445-43D5-96BF-8E772624F5DB}"/>
              </a:ext>
            </a:extLst>
          </p:cNvPr>
          <p:cNvSpPr/>
          <p:nvPr/>
        </p:nvSpPr>
        <p:spPr>
          <a:xfrm>
            <a:off x="3402227" y="3038698"/>
            <a:ext cx="2059459" cy="94412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2BFDB94-33E2-49A2-AC6E-0FC2BF8CFA4C}"/>
              </a:ext>
            </a:extLst>
          </p:cNvPr>
          <p:cNvSpPr/>
          <p:nvPr/>
        </p:nvSpPr>
        <p:spPr>
          <a:xfrm>
            <a:off x="7418173" y="3148913"/>
            <a:ext cx="3777049" cy="75994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28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95144B9-0F23-4108-B024-256E0B351AD9}"/>
              </a:ext>
            </a:extLst>
          </p:cNvPr>
          <p:cNvSpPr txBox="1"/>
          <p:nvPr/>
        </p:nvSpPr>
        <p:spPr>
          <a:xfrm>
            <a:off x="5637998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048F881-C556-495E-8B4F-442ADB2BC0AE}"/>
                  </a:ext>
                </a:extLst>
              </p:cNvPr>
              <p:cNvSpPr/>
              <p:nvPr/>
            </p:nvSpPr>
            <p:spPr>
              <a:xfrm>
                <a:off x="78927" y="143632"/>
                <a:ext cx="12026691" cy="20383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4000" u="sng" dirty="0">
                    <a:solidFill>
                      <a:srgbClr val="FF0000"/>
                    </a:solidFill>
                    <a:latin typeface="ArialMT"/>
                  </a:rPr>
                  <a:t>IV. Forme exponentielle d’un nombre complexe</a:t>
                </a: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1) Définition</a:t>
                </a: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Définition : Pour tout réel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, on a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fr-FR" sz="2800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fr-FR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800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fr-FR" sz="2800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unc>
                      <m:funcPr>
                        <m:ctrlP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800" i="0" dirty="0" err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.</a:t>
                </a: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Remarque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fr-FR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est le nombre complexe de module 1 et d'argument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fr-FR" sz="2800" dirty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 </a:t>
                </a:r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.</a:t>
                </a:r>
                <a:endParaRPr lang="fr-FR" sz="28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048F881-C556-495E-8B4F-442ADB2BC0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27" y="143632"/>
                <a:ext cx="12026691" cy="2038379"/>
              </a:xfrm>
              <a:prstGeom prst="rect">
                <a:avLst/>
              </a:prstGeom>
              <a:blipFill>
                <a:blip r:embed="rId2"/>
                <a:stretch>
                  <a:fillRect l="-1825" t="-5389" b="-68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0C4EA77-2E9E-4D24-9665-3ACE4F444829}"/>
                  </a:ext>
                </a:extLst>
              </p:cNvPr>
              <p:cNvSpPr/>
              <p:nvPr/>
            </p:nvSpPr>
            <p:spPr>
              <a:xfrm>
                <a:off x="78927" y="2085124"/>
                <a:ext cx="12113073" cy="45325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800" u="sng" dirty="0">
                    <a:solidFill>
                      <a:srgbClr val="FF0000"/>
                    </a:solidFill>
                  </a:rPr>
                  <a:t>Propriété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u="sng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0" i="1" u="sng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800" b="0" i="1" u="sng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fr-FR" sz="2800" b="0" i="1" u="sng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l-GR" sz="2800" i="1" u="sng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−</m:t>
                    </m:r>
                    <m:r>
                      <a:rPr lang="el-GR" sz="2800" i="1" u="sng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fr-FR" sz="2800" u="sng" dirty="0">
                  <a:solidFill>
                    <a:srgbClr val="FF0000"/>
                  </a:solidFill>
                </a:endParaRP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Démonstration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8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fr-FR" sz="28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l-G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fr-F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fr-FR" sz="28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l-G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fr-F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fr-FR" sz="28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fr-FR" sz="28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l-G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 −1+ </m:t>
                    </m:r>
                    <m:r>
                      <a:rPr lang="fr-F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fr-F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× 0 = −1</m:t>
                    </m:r>
                  </m:oMath>
                </a14:m>
                <a:endParaRPr lang="fr-FR" sz="2800" dirty="0">
                  <a:solidFill>
                    <a:srgbClr val="000000"/>
                  </a:solidFill>
                  <a:latin typeface="TimesNewRomanPSMT"/>
                </a:endParaRPr>
              </a:p>
              <a:p>
                <a:r>
                  <a:rPr lang="fr-FR" sz="2400" i="1" dirty="0">
                    <a:solidFill>
                      <a:srgbClr val="7030A0"/>
                    </a:solidFill>
                    <a:latin typeface="TimesNewRomanPSMT"/>
                  </a:rPr>
                  <a:t>Cette relation a été établie en 1748 par le mathématicien suisse </a:t>
                </a:r>
                <a:r>
                  <a:rPr lang="fr-FR" sz="2400" i="1" dirty="0">
                    <a:solidFill>
                      <a:srgbClr val="7030A0"/>
                    </a:solidFill>
                    <a:latin typeface="TimesNewRomanPS-ItalicMT"/>
                  </a:rPr>
                  <a:t>Leonhard Euler</a:t>
                </a:r>
              </a:p>
              <a:p>
                <a:r>
                  <a:rPr lang="fr-FR" sz="2400" i="1" dirty="0">
                    <a:solidFill>
                      <a:srgbClr val="7030A0"/>
                    </a:solidFill>
                    <a:latin typeface="TimesNewRomanPSMT"/>
                  </a:rPr>
                  <a:t>(1707 ; 1783). Elle possède la particularité de relier les grandes branches des</a:t>
                </a:r>
              </a:p>
              <a:p>
                <a:r>
                  <a:rPr lang="fr-FR" sz="2400" i="1" dirty="0">
                    <a:solidFill>
                      <a:srgbClr val="7030A0"/>
                    </a:solidFill>
                    <a:latin typeface="TimesNewRomanPSMT"/>
                  </a:rPr>
                  <a:t>mathématiques : l'analyse (avec le nombre </a:t>
                </a:r>
                <a:r>
                  <a:rPr lang="fr-FR" sz="2400" i="1" dirty="0">
                    <a:solidFill>
                      <a:srgbClr val="7030A0"/>
                    </a:solidFill>
                    <a:latin typeface="TimesNewRomanPS-ItalicMT"/>
                  </a:rPr>
                  <a:t>e</a:t>
                </a:r>
                <a:r>
                  <a:rPr lang="fr-FR" sz="2400" i="1" dirty="0">
                    <a:solidFill>
                      <a:srgbClr val="7030A0"/>
                    </a:solidFill>
                    <a:latin typeface="TimesNewRomanPSMT"/>
                  </a:rPr>
                  <a:t>), l'algèbre (avec le nombre </a:t>
                </a:r>
                <a:r>
                  <a:rPr lang="fr-FR" sz="2400" i="1" dirty="0">
                    <a:solidFill>
                      <a:srgbClr val="7030A0"/>
                    </a:solidFill>
                    <a:latin typeface="TimesNewRomanPS-ItalicMT"/>
                  </a:rPr>
                  <a:t>i</a:t>
                </a:r>
                <a:r>
                  <a:rPr lang="fr-FR" sz="2400" i="1" dirty="0">
                    <a:solidFill>
                      <a:srgbClr val="7030A0"/>
                    </a:solidFill>
                    <a:latin typeface="TimesNewRomanPSMT"/>
                  </a:rPr>
                  <a:t>) et la</a:t>
                </a:r>
              </a:p>
              <a:p>
                <a:r>
                  <a:rPr lang="fr-FR" sz="2400" i="1" dirty="0">
                    <a:solidFill>
                      <a:srgbClr val="7030A0"/>
                    </a:solidFill>
                    <a:latin typeface="TimesNewRomanPSMT"/>
                  </a:rPr>
                  <a:t>géométrie (avec le nombre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fr-FR" sz="2400" i="1" dirty="0">
                    <a:solidFill>
                      <a:srgbClr val="7030A0"/>
                    </a:solidFill>
                    <a:latin typeface="Symbol" panose="05050102010706020507" pitchFamily="18" charset="2"/>
                  </a:rPr>
                  <a:t> </a:t>
                </a:r>
                <a:r>
                  <a:rPr lang="fr-FR" sz="2400" i="1" dirty="0">
                    <a:solidFill>
                      <a:srgbClr val="7030A0"/>
                    </a:solidFill>
                    <a:latin typeface="TimesNewRomanPSMT"/>
                  </a:rPr>
                  <a:t>).</a:t>
                </a: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Exemples 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n-NO" sz="28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n-NO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n-NO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n-NO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nn-NO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nn-NO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fr-FR" sz="28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n-NO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 + </m:t>
                    </m:r>
                    <m:r>
                      <a:rPr lang="nn-NO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fr-FR" sz="28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n-NO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fr-FR" sz="28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n-NO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 = 1+ </m:t>
                    </m:r>
                    <m:r>
                      <a:rPr lang="nn-NO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nn-NO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× 0 = 1</m:t>
                    </m:r>
                  </m:oMath>
                </a14:m>
                <a:endParaRPr lang="fr-FR" sz="28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80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fr-FR" sz="280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80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fr-FR" sz="2800" b="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fr-FR" sz="28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800" i="0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fr-FR" sz="280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l-G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fr-FR" sz="28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m:rPr>
                                  <m:nor/>
                                </m:rPr>
                                <a:rPr lang="fr-FR" sz="2800" dirty="0">
                                  <a:solidFill>
                                    <a:srgbClr val="000000"/>
                                  </a:solidFill>
                                  <a:latin typeface="TimesNewRomanPSMT"/>
                                </a:rPr>
                                <m:t> </m:t>
                              </m:r>
                            </m:den>
                          </m:f>
                        </m:e>
                      </m:func>
                      <m:r>
                        <a:rPr lang="fr-FR" sz="28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fr-FR" sz="2800" i="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fr-FR" sz="28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800" i="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f>
                        <m:fPr>
                          <m:ctrlPr>
                            <a:rPr lang="fr-FR" sz="280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m:rPr>
                              <m:nor/>
                            </m:rPr>
                            <a:rPr lang="el-GR" sz="2800" dirty="0">
                              <a:solidFill>
                                <a:srgbClr val="000000"/>
                              </a:solidFill>
                              <a:latin typeface="Symbol" panose="05050102010706020507" pitchFamily="18" charset="2"/>
                            </a:rPr>
                            <m:t> </m:t>
                          </m:r>
                        </m:num>
                        <m:den>
                          <m:r>
                            <a:rPr lang="fr-FR" sz="28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fr-FR" sz="2800" dirty="0">
                              <a:solidFill>
                                <a:srgbClr val="000000"/>
                              </a:solidFill>
                              <a:latin typeface="TimesNewRomanPSMT"/>
                            </a:rPr>
                            <m:t> </m:t>
                          </m:r>
                        </m:den>
                      </m:f>
                      <m:r>
                        <a:rPr lang="fr-FR" sz="28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0 + </m:t>
                      </m:r>
                      <m:r>
                        <a:rPr lang="fr-FR" sz="28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fr-FR" sz="28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× 1 = </m:t>
                      </m:r>
                      <m:r>
                        <a:rPr lang="fr-FR" sz="28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fr-FR" sz="2800" i="1" dirty="0">
                  <a:solidFill>
                    <a:srgbClr val="000000"/>
                  </a:solidFill>
                  <a:latin typeface="TimesNewRomanPS-ItalicMT"/>
                </a:endParaRP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Définition : Tout nombre complexe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z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non nul de module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r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et d'argument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s'écrit sous sa forme exponentielle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fr-FR" sz="2800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.</a:t>
                </a:r>
                <a:endParaRPr lang="fr-FR" sz="28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0C4EA77-2E9E-4D24-9665-3ACE4F4448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27" y="2085124"/>
                <a:ext cx="12113073" cy="4532523"/>
              </a:xfrm>
              <a:prstGeom prst="rect">
                <a:avLst/>
              </a:prstGeom>
              <a:blipFill>
                <a:blip r:embed="rId3"/>
                <a:stretch>
                  <a:fillRect l="-1057" t="-941" b="-241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221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3863773-97F5-4F1D-9DBE-0C5CC7564B4C}"/>
                  </a:ext>
                </a:extLst>
              </p:cNvPr>
              <p:cNvSpPr/>
              <p:nvPr/>
            </p:nvSpPr>
            <p:spPr>
              <a:xfrm>
                <a:off x="0" y="97771"/>
                <a:ext cx="12081409" cy="60439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2) Propriétés</a:t>
                </a: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Propriétés : Pour tous réels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et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fr-FR" sz="28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 </a:t>
                </a:r>
                <a:r>
                  <a:rPr lang="fr-FR" sz="2800" dirty="0">
                    <a:solidFill>
                      <a:srgbClr val="FF0000"/>
                    </a:solidFill>
                    <a:latin typeface="TimesNewRomanPSMT"/>
                  </a:rPr>
                  <a:t>'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, pour tout entier naturel 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n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non nul,</a:t>
                </a:r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l-G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  <m:sSup>
                      <m:sSupPr>
                        <m:ctrlPr>
                          <a:rPr lang="el-G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l-G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l-G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l-G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l-G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l-G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l-G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′)</m:t>
                        </m:r>
                      </m:sup>
                    </m:sSup>
                    <m:r>
                      <a:rPr lang="fr-FR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        </m:t>
                    </m:r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  <m:sSup>
                      <m:sSupPr>
                        <m:ctrlPr>
                          <a:rPr lang="el-G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l-GR" sz="28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  <m:r>
                          <a:rPr lang="el-G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sSup>
                      <m:sSupPr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  <m:r>
                          <a:rPr lang="el-G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fr-FR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  </m:t>
                    </m:r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fr-FR" sz="28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fr-FR" sz="28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l-GR" sz="28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</m:den>
                    </m:f>
                    <m:r>
                      <a:rPr lang="el-G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l-G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endParaRPr lang="fr-FR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fr-FR" sz="28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fr-FR" sz="28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8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8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28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l-GR" sz="28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fr-FR" sz="28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8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28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l-GR" sz="28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l-GR" sz="28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′</m:t>
                              </m:r>
                            </m:sup>
                          </m:sSup>
                        </m:den>
                      </m:f>
                      <m:r>
                        <a:rPr lang="el-GR" sz="28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l-GR" sz="28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fr-FR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l-GR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l-GR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l-GR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l-GR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′)</m:t>
                          </m:r>
                        </m:sup>
                      </m:sSup>
                      <m:r>
                        <a:rPr lang="fr-FR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             </m:t>
                      </m:r>
                      <m:r>
                        <a:rPr lang="fr-FR" sz="28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fr-FR" sz="28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acc>
                        <m:accPr>
                          <m:chr m:val="̅"/>
                          <m:ctrlPr>
                            <a:rPr lang="fr-FR" sz="28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fr-FR" sz="280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8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28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FR" sz="28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acc>
                      <m:r>
                        <a:rPr lang="el-GR" sz="28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l-GR" sz="28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fr-FR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l-GR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l-GR" sz="2800" dirty="0">
                              <a:solidFill>
                                <a:srgbClr val="FF0000"/>
                              </a:solidFill>
                              <a:latin typeface="Symbol" panose="05050102010706020507" pitchFamily="18" charset="2"/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fr-FR" sz="2800" dirty="0">
                  <a:solidFill>
                    <a:srgbClr val="000000"/>
                  </a:solidFill>
                  <a:latin typeface="ArialMT"/>
                </a:endParaRP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Remarque : La formule b) s'appelle formule de </a:t>
                </a:r>
                <a:r>
                  <a:rPr lang="fr-FR" sz="2800" i="1" dirty="0">
                    <a:solidFill>
                      <a:srgbClr val="000000"/>
                    </a:solidFill>
                    <a:latin typeface="Arial-ItalicMT"/>
                  </a:rPr>
                  <a:t>Moivre</a:t>
                </a:r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.</a:t>
                </a:r>
              </a:p>
              <a:p>
                <a:endParaRPr lang="fr-FR" sz="2800" dirty="0">
                  <a:solidFill>
                    <a:srgbClr val="008000"/>
                  </a:solidFill>
                  <a:latin typeface="ArialMT"/>
                </a:endParaRP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Méthode : Passer de la forme algébrique à la forme exponentielle et réciproquement</a:t>
                </a: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1) Ecrire les nombres complexes suivants sous la forme exponentielle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800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l-PL" sz="2800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sSub>
                        <m:sSubPr>
                          <m:ctrlPr>
                            <a:rPr lang="pl-PL" sz="2800" i="1" dirty="0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l-PL" sz="28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l-PL" sz="2800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= −2</m:t>
                      </m:r>
                      <m:r>
                        <a:rPr lang="pl-PL" sz="2800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pl-PL" sz="2800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                  </m:t>
                      </m:r>
                      <m:r>
                        <a:rPr lang="pl-PL" sz="2800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pl-PL" sz="2800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sSub>
                        <m:sSubPr>
                          <m:ctrlPr>
                            <a:rPr lang="pl-PL" sz="2800" i="1" dirty="0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l-PL" sz="28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l-PL" sz="2800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= −5</m:t>
                      </m:r>
                    </m:oMath>
                  </m:oMathPara>
                </a14:m>
                <a:endParaRPr lang="pl-PL" sz="2800" dirty="0">
                  <a:solidFill>
                    <a:srgbClr val="008000"/>
                  </a:solidFill>
                  <a:latin typeface="TimesNewRomanPSMT"/>
                </a:endParaRP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2) Ecrire les nombres complexes suivants sous la forme algébrique :</a:t>
                </a: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) </m:t>
                    </m:r>
                    <m:sSub>
                      <m:sSubPr>
                        <m:ctrlPr>
                          <a:rPr lang="fr-FR" sz="280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sSup>
                      <m:sSupPr>
                        <m:ctrlPr>
                          <a:rPr lang="fr-FR" sz="280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800" b="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f>
                          <m:fPr>
                            <m:ctrlPr>
                              <a:rPr lang="fr-FR" sz="2800" b="0" i="1" dirty="0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800" b="0" i="1" dirty="0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fr-FR" sz="2800" b="0" i="1" dirty="0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sup>
                    </m:sSup>
                    <m:r>
                      <a:rPr lang="fr-FR" sz="2800" b="0" i="0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                                             </m:t>
                    </m:r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) </m:t>
                    </m:r>
                    <m:sSub>
                      <m:sSubPr>
                        <m:ctrlPr>
                          <a:rPr lang="fr-FR" sz="280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= 4</m:t>
                    </m:r>
                    <m:sSup>
                      <m:sSupPr>
                        <m:ctrlPr>
                          <a:rPr lang="fr-FR" sz="280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800" b="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f>
                          <m:fPr>
                            <m:ctrlPr>
                              <a:rPr lang="fr-FR" sz="2800" b="0" i="1" dirty="0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sz="2800" i="1" dirty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fr-FR" sz="2800" b="0" i="1" dirty="0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sup>
                    </m:sSup>
                  </m:oMath>
                </a14:m>
                <a:endParaRPr lang="el-GR" sz="2800" dirty="0">
                  <a:solidFill>
                    <a:srgbClr val="008000"/>
                  </a:solidFill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3863773-97F5-4F1D-9DBE-0C5CC7564B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7771"/>
                <a:ext cx="12081409" cy="6043962"/>
              </a:xfrm>
              <a:prstGeom prst="rect">
                <a:avLst/>
              </a:prstGeom>
              <a:blipFill>
                <a:blip r:embed="rId2"/>
                <a:stretch>
                  <a:fillRect l="-1009" t="-100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6D5C57-92AD-4BC2-B898-65F0FE229C15}"/>
              </a:ext>
            </a:extLst>
          </p:cNvPr>
          <p:cNvSpPr/>
          <p:nvPr/>
        </p:nvSpPr>
        <p:spPr>
          <a:xfrm>
            <a:off x="4448433" y="1029730"/>
            <a:ext cx="2743199" cy="56017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B1FD658-11C1-471C-9F35-401DEAEF99EB}"/>
              </a:ext>
            </a:extLst>
          </p:cNvPr>
          <p:cNvSpPr/>
          <p:nvPr/>
        </p:nvSpPr>
        <p:spPr>
          <a:xfrm>
            <a:off x="7891849" y="963827"/>
            <a:ext cx="2059459" cy="6260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91B38CE-C109-4FA2-A459-646DB622039A}"/>
              </a:ext>
            </a:extLst>
          </p:cNvPr>
          <p:cNvSpPr/>
          <p:nvPr/>
        </p:nvSpPr>
        <p:spPr>
          <a:xfrm>
            <a:off x="4300152" y="1812324"/>
            <a:ext cx="2430162" cy="56017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334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474FE14-C549-4A89-806C-2A34A0783D01}"/>
                  </a:ext>
                </a:extLst>
              </p:cNvPr>
              <p:cNvSpPr/>
              <p:nvPr/>
            </p:nvSpPr>
            <p:spPr>
              <a:xfrm>
                <a:off x="104775" y="33338"/>
                <a:ext cx="12044278" cy="67437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4000" u="sng" dirty="0">
                    <a:solidFill>
                      <a:srgbClr val="FF0000"/>
                    </a:solidFill>
                    <a:latin typeface="ArialMT"/>
                  </a:rPr>
                  <a:t>V. Applications à la géométrie</a:t>
                </a:r>
              </a:p>
              <a:p>
                <a:r>
                  <a:rPr lang="fr-FR" sz="2800" dirty="0"/>
                  <a:t>On munit le plan d'un repère orthonormé direct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2800" i="1" dirty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fr-FR" sz="2800" i="1" dirty="0">
                        <a:latin typeface="Cambria Math" panose="02040503050406030204" pitchFamily="18" charset="0"/>
                      </a:rPr>
                      <m:t>; </m:t>
                    </m:r>
                    <m:acc>
                      <m:accPr>
                        <m:chr m:val="⃗"/>
                        <m:ctrlPr>
                          <a:rPr lang="fr-FR" sz="28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fr-FR" sz="2800" i="1" dirty="0">
                        <a:latin typeface="Cambria Math" panose="02040503050406030204" pitchFamily="18" charset="0"/>
                      </a:rPr>
                      <m:t> ;</m:t>
                    </m:r>
                    <m:acc>
                      <m:accPr>
                        <m:chr m:val="⃗"/>
                        <m:ctrlPr>
                          <a:rPr lang="fr-FR" sz="28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fr-FR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/>
                  <a:t>).</a:t>
                </a:r>
                <a:endParaRPr lang="fr-FR" sz="2800" dirty="0">
                  <a:solidFill>
                    <a:srgbClr val="FF0000"/>
                  </a:solidFill>
                  <a:latin typeface="ArialMT"/>
                </a:endParaRP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Propriété : A, B, C et D sont quatre points deux à deux distincts du plan d'affixes respectives </a:t>
                </a:r>
                <a:r>
                  <a:rPr lang="fr-FR" sz="2800" i="1" dirty="0" err="1">
                    <a:solidFill>
                      <a:srgbClr val="FF0000"/>
                    </a:solidFill>
                    <a:latin typeface="TimesNewRomanPS-ItalicMT"/>
                  </a:rPr>
                  <a:t>z</a:t>
                </a:r>
                <a:r>
                  <a:rPr lang="fr-FR" sz="2800" i="1" baseline="-25000" dirty="0" err="1">
                    <a:solidFill>
                      <a:srgbClr val="FF0000"/>
                    </a:solidFill>
                    <a:latin typeface="TimesNewRomanPS-ItalicMT"/>
                  </a:rPr>
                  <a:t>A</a:t>
                </a:r>
                <a:r>
                  <a:rPr lang="fr-FR" sz="2800" dirty="0">
                    <a:solidFill>
                      <a:srgbClr val="FF0000"/>
                    </a:solidFill>
                    <a:latin typeface="TimesNewRomanPSMT"/>
                  </a:rPr>
                  <a:t>, </a:t>
                </a:r>
                <a:r>
                  <a:rPr lang="fr-FR" sz="2800" i="1" dirty="0" err="1">
                    <a:solidFill>
                      <a:srgbClr val="FF0000"/>
                    </a:solidFill>
                    <a:latin typeface="TimesNewRomanPS-ItalicMT"/>
                  </a:rPr>
                  <a:t>z</a:t>
                </a:r>
                <a:r>
                  <a:rPr lang="fr-FR" sz="2800" i="1" baseline="-25000" dirty="0" err="1">
                    <a:solidFill>
                      <a:srgbClr val="FF0000"/>
                    </a:solidFill>
                    <a:latin typeface="TimesNewRomanPS-ItalicMT"/>
                  </a:rPr>
                  <a:t>B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 </a:t>
                </a:r>
                <a:r>
                  <a:rPr lang="fr-FR" sz="2800" dirty="0">
                    <a:solidFill>
                      <a:srgbClr val="FF0000"/>
                    </a:solidFill>
                    <a:latin typeface="TimesNewRomanPSMT"/>
                  </a:rPr>
                  <a:t>, </a:t>
                </a:r>
                <a:r>
                  <a:rPr lang="fr-FR" sz="2800" i="1" dirty="0" err="1">
                    <a:solidFill>
                      <a:srgbClr val="FF0000"/>
                    </a:solidFill>
                    <a:latin typeface="TimesNewRomanPS-ItalicMT"/>
                  </a:rPr>
                  <a:t>z</a:t>
                </a:r>
                <a:r>
                  <a:rPr lang="fr-FR" sz="2800" i="1" baseline="-25000" dirty="0" err="1">
                    <a:solidFill>
                      <a:srgbClr val="FF0000"/>
                    </a:solidFill>
                    <a:latin typeface="TimesNewRomanPS-ItalicMT"/>
                  </a:rPr>
                  <a:t>C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 et </a:t>
                </a:r>
                <a:r>
                  <a:rPr lang="fr-FR" sz="2800" i="1" dirty="0" err="1">
                    <a:solidFill>
                      <a:srgbClr val="FF0000"/>
                    </a:solidFill>
                    <a:latin typeface="TimesNewRomanPS-ItalicMT"/>
                  </a:rPr>
                  <a:t>z</a:t>
                </a:r>
                <a:r>
                  <a:rPr lang="fr-FR" sz="2800" i="1" baseline="-25000" dirty="0" err="1">
                    <a:solidFill>
                      <a:srgbClr val="FF0000"/>
                    </a:solidFill>
                    <a:latin typeface="TimesNewRomanPS-ItalicMT"/>
                  </a:rPr>
                  <a:t>D</a:t>
                </a:r>
                <a:r>
                  <a:rPr lang="fr-FR" sz="2800" i="1" dirty="0">
                    <a:solidFill>
                      <a:srgbClr val="FF0000"/>
                    </a:solidFill>
                    <a:latin typeface="TimesNewRomanPS-ItalicMT"/>
                  </a:rPr>
                  <a:t> </a:t>
                </a:r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. On a :</a:t>
                </a: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a) </a:t>
                </a:r>
                <a14:m>
                  <m:oMath xmlns:m="http://schemas.openxmlformats.org/officeDocument/2006/math">
                    <m:r>
                      <a:rPr lang="fr-FR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  <m:r>
                      <a:rPr lang="fr-FR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;</m:t>
                    </m:r>
                    <m:acc>
                      <m:accPr>
                        <m:chr m:val="⃗"/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  <m:r>
                      <a:rPr lang="fr-FR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fr-FR" sz="2800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z</m:t>
                    </m:r>
                    <m:r>
                      <m:rPr>
                        <m:sty m:val="p"/>
                      </m:rPr>
                      <a:rPr lang="fr-FR" sz="2800" i="1" baseline="-25000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B</m:t>
                    </m:r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− </m:t>
                    </m:r>
                    <m:r>
                      <m:rPr>
                        <m:sty m:val="p"/>
                      </m:rPr>
                      <a:rPr lang="fr-FR" sz="2800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z</m:t>
                    </m:r>
                    <m:r>
                      <m:rPr>
                        <m:sty m:val="p"/>
                      </m:rPr>
                      <a:rPr lang="fr-FR" sz="2800" i="1" baseline="-25000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fr-FR" sz="2800" dirty="0">
                  <a:solidFill>
                    <a:srgbClr val="FF0000"/>
                  </a:solidFill>
                  <a:latin typeface="Symbol" panose="05050102010706020507" pitchFamily="18" charset="2"/>
                </a:endParaRP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b)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begChr m:val="|"/>
                        <m:endChr m:val="|"/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fr-FR" sz="2800" i="1" baseline="-2500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sSub>
                          <m:sSubPr>
                            <m:ctrlPr>
                              <a:rPr lang="fr-FR" sz="28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8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fr-FR" sz="28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</m:oMath>
                </a14:m>
                <a:endParaRPr lang="fr-FR" sz="2800" i="1" dirty="0">
                  <a:solidFill>
                    <a:srgbClr val="FF0000"/>
                  </a:solidFill>
                  <a:latin typeface="TimesNewRomanPS-ItalicMT"/>
                </a:endParaRPr>
              </a:p>
              <a:p>
                <a:r>
                  <a:rPr lang="fr-FR" sz="2800" dirty="0">
                    <a:solidFill>
                      <a:srgbClr val="FF0000"/>
                    </a:solidFill>
                    <a:latin typeface="ArialMT"/>
                  </a:rPr>
                  <a:t>c)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fr-FR" sz="28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e>
                        </m:acc>
                        <m: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; </m:t>
                        </m:r>
                        <m:acc>
                          <m:accPr>
                            <m:chr m:val="⃗"/>
                            <m:ctrlPr>
                              <a:rPr lang="fr-FR" sz="28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𝐶𝐷</m:t>
                            </m:r>
                          </m:e>
                        </m:acc>
                      </m:e>
                    </m:d>
                    <m:r>
                      <a:rPr lang="fr-FR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d>
                      <m:dPr>
                        <m:ctrlPr>
                          <a:rPr lang="fr-FR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8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fr-FR" sz="2800" i="1" baseline="-2500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− </m:t>
                            </m:r>
                            <m:r>
                              <a:rPr lang="fr-FR" sz="2800" i="1" dirty="0" err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fr-FR" sz="2800" i="1" baseline="-25000" dirty="0" err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m:rPr>
                                <m:nor/>
                              </m:rP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TimesNewRomanPS-ItalicMT"/>
                              </a:rPr>
                              <m:t> </m:t>
                            </m:r>
                          </m:num>
                          <m:den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fr-FR" sz="2800" i="1" baseline="-2500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− </m:t>
                            </m:r>
                            <m:r>
                              <a:rPr lang="fr-FR" sz="2800" i="1" dirty="0" err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fr-FR" sz="2800" i="1" baseline="-25000" dirty="0" err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m:rPr>
                                <m:nor/>
                              </m:rP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TimesNewRomanPS-ItalicMT"/>
                              </a:rPr>
                              <m:t> </m:t>
                            </m:r>
                          </m:den>
                        </m:f>
                      </m:e>
                    </m:d>
                  </m:oMath>
                </a14:m>
                <a:endParaRPr lang="fr-FR" sz="2800" dirty="0">
                  <a:solidFill>
                    <a:srgbClr val="FF0000"/>
                  </a:solidFill>
                  <a:latin typeface="TimesNewRomanPSMT"/>
                </a:endParaRPr>
              </a:p>
              <a:p>
                <a:endParaRPr lang="fr-FR" sz="2800" dirty="0">
                  <a:solidFill>
                    <a:srgbClr val="FF0000"/>
                  </a:solidFill>
                  <a:latin typeface="Symbol" panose="05050102010706020507" pitchFamily="18" charset="2"/>
                </a:endParaRP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Démonstrations :</a:t>
                </a: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a) On considère un point E tel que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8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𝑂𝐸</m:t>
                        </m:r>
                      </m:e>
                    </m:acc>
                    <m:r>
                      <a:rPr lang="fr-F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acc>
                      <m:accPr>
                        <m:chr m:val="⃗"/>
                        <m:ctrlPr>
                          <a:rPr lang="fr-FR" sz="28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.</a:t>
                </a:r>
              </a:p>
              <a:p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Alors E a pour affixe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baseline="-2500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− </m:t>
                    </m:r>
                    <m:r>
                      <a:rPr lang="fr-FR" sz="28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baseline="-2500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fr-FR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000000"/>
                    </a:solidFill>
                    <a:latin typeface="ArialMT"/>
                  </a:rPr>
                  <a:t>.</a:t>
                </a:r>
              </a:p>
              <a:p>
                <a:r>
                  <a:rPr lang="fr-FR" sz="2800" dirty="0">
                    <a:solidFill>
                      <a:schemeClr val="tx1"/>
                    </a:solidFill>
                    <a:latin typeface="ArialMT"/>
                  </a:rPr>
                  <a:t>Donc </a:t>
                </a:r>
                <a14:m>
                  <m:oMath xmlns:m="http://schemas.openxmlformats.org/officeDocument/2006/math">
                    <m: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fr-FR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fr-FR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  <m: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;</m:t>
                    </m:r>
                    <m:acc>
                      <m:accPr>
                        <m:chr m:val="⃗"/>
                        <m:ctrlPr>
                          <a:rPr lang="fr-FR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𝑂𝐸</m:t>
                        </m:r>
                      </m:e>
                    </m:acc>
                    <m: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)= </m:t>
                    </m:r>
                    <m:r>
                      <m:rPr>
                        <m:sty m:val="p"/>
                      </m:rP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fr-FR" sz="2800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z</m:t>
                    </m:r>
                    <m:r>
                      <m:rPr>
                        <m:sty m:val="p"/>
                      </m:rPr>
                      <a:rPr lang="fr-FR" sz="2800" i="1" baseline="-2500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</m:t>
                    </m:r>
                    <m: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 </m:t>
                    </m:r>
                    <m:r>
                      <m:rPr>
                        <m:sty m:val="p"/>
                      </m:rPr>
                      <a:rPr lang="fr-FR" sz="2800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z</m:t>
                    </m:r>
                    <m:r>
                      <m:rPr>
                        <m:sty m:val="p"/>
                      </m:rPr>
                      <a:rPr lang="fr-FR" sz="2800" i="1" baseline="-2500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fr-FR" sz="2800" dirty="0">
                  <a:solidFill>
                    <a:schemeClr val="tx1"/>
                  </a:solidFill>
                  <a:latin typeface="Symbol" panose="05050102010706020507" pitchFamily="18" charset="2"/>
                </a:endParaRPr>
              </a:p>
              <a:p>
                <a:r>
                  <a:rPr lang="fr-FR" sz="2800" dirty="0">
                    <a:solidFill>
                      <a:schemeClr val="tx1"/>
                    </a:solidFill>
                    <a:latin typeface="ArialMT"/>
                  </a:rPr>
                  <a:t>et donc </a:t>
                </a:r>
                <a14:m>
                  <m:oMath xmlns:m="http://schemas.openxmlformats.org/officeDocument/2006/math">
                    <m: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fr-FR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fr-FR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  <m: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;</m:t>
                    </m:r>
                    <m:acc>
                      <m:accPr>
                        <m:chr m:val="⃗"/>
                        <m:ctrlPr>
                          <a:rPr lang="fr-FR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  <m: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)= </m:t>
                    </m:r>
                    <m:r>
                      <m:rPr>
                        <m:sty m:val="p"/>
                      </m:rP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fr-FR" sz="2800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z</m:t>
                    </m:r>
                    <m:r>
                      <m:rPr>
                        <m:sty m:val="p"/>
                      </m:rPr>
                      <a:rPr lang="fr-FR" sz="2800" i="1" baseline="-2500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</m:t>
                    </m:r>
                    <m: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 </m:t>
                    </m:r>
                    <m:r>
                      <m:rPr>
                        <m:sty m:val="p"/>
                      </m:rPr>
                      <a:rPr lang="fr-FR" sz="2800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z</m:t>
                    </m:r>
                    <m:r>
                      <m:rPr>
                        <m:sty m:val="p"/>
                      </m:rPr>
                      <a:rPr lang="fr-FR" sz="2800" i="1" baseline="-2500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lang="fr-FR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fr-FR" sz="2800" dirty="0">
                  <a:solidFill>
                    <a:schemeClr val="tx1"/>
                  </a:solidFill>
                  <a:latin typeface="Symbol" panose="05050102010706020507" pitchFamily="18" charset="2"/>
                </a:endParaRPr>
              </a:p>
              <a:p>
                <a:endParaRPr lang="fr-FR" sz="2800" dirty="0">
                  <a:solidFill>
                    <a:srgbClr val="000000"/>
                  </a:solidFill>
                  <a:latin typeface="ArialMT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474FE14-C549-4A89-806C-2A34A0783D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75" y="33338"/>
                <a:ext cx="12044278" cy="6743706"/>
              </a:xfrm>
              <a:prstGeom prst="rect">
                <a:avLst/>
              </a:prstGeom>
              <a:blipFill>
                <a:blip r:embed="rId2"/>
                <a:stretch>
                  <a:fillRect l="-1771" t="-16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449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082F0E0-B5FB-4E31-AE46-D8D7D44CC49A}"/>
                  </a:ext>
                </a:extLst>
              </p:cNvPr>
              <p:cNvSpPr/>
              <p:nvPr/>
            </p:nvSpPr>
            <p:spPr>
              <a:xfrm>
                <a:off x="293784" y="159546"/>
                <a:ext cx="11828860" cy="3805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l-PL" sz="2800" dirty="0">
                    <a:latin typeface="ArialMT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l-PL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2800" i="1" dirty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pl-PL" sz="2800" i="1" baseline="-25000" dirty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pl-PL" sz="2800" i="1" dirty="0">
                            <a:latin typeface="Cambria Math" panose="02040503050406030204" pitchFamily="18" charset="0"/>
                          </a:rPr>
                          <m:t> − </m:t>
                        </m:r>
                        <m:sSub>
                          <m:sSubPr>
                            <m:ctrlPr>
                              <a:rPr lang="pl-PL" sz="28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8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fr-FR" sz="2800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  <m:r>
                      <a:rPr lang="pl-PL" sz="2800" i="1" dirty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pl-PL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2800" i="1" dirty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pl-PL" sz="2800" i="1" baseline="-25000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pl-PL" sz="2800" i="1" dirty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pl-PL" sz="2800" i="1" dirty="0">
                        <a:latin typeface="Cambria Math" panose="02040503050406030204" pitchFamily="18" charset="0"/>
                      </a:rPr>
                      <m:t>𝑂𝐸</m:t>
                    </m:r>
                  </m:oMath>
                </a14:m>
                <a:endParaRPr lang="pl-PL" sz="2800" i="1" dirty="0">
                  <a:latin typeface="TimesNewRomanPS-ItalicMT"/>
                </a:endParaRPr>
              </a:p>
              <a:p>
                <a:r>
                  <a:rPr lang="fr-FR" sz="2800" dirty="0">
                    <a:latin typeface="ArialMT"/>
                  </a:rPr>
                  <a:t>Comme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8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𝑂𝐸</m:t>
                        </m:r>
                      </m:e>
                    </m:acc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= </m:t>
                    </m:r>
                    <m:acc>
                      <m:accPr>
                        <m:chr m:val="⃗"/>
                        <m:ctrlPr>
                          <a:rPr lang="fr-FR" sz="28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  <m:r>
                      <a:rPr lang="de-DE" sz="28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fr-FR" sz="28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de-DE" sz="2800" i="1" dirty="0" smtClean="0">
                        <a:latin typeface="Cambria Math" panose="02040503050406030204" pitchFamily="18" charset="0"/>
                      </a:rPr>
                      <m:t>𝑂𝐸</m:t>
                    </m:r>
                    <m:r>
                      <a:rPr lang="de-DE" sz="28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de-DE" sz="2800" i="1" dirty="0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de-DE" sz="2800" i="1" dirty="0">
                    <a:latin typeface="TimesNewRomanPS-ItalicMT"/>
                  </a:rPr>
                  <a:t> </a:t>
                </a:r>
                <a:r>
                  <a:rPr lang="de-DE" sz="2800" dirty="0" err="1">
                    <a:latin typeface="ArialMT"/>
                  </a:rPr>
                  <a:t>donc</a:t>
                </a:r>
                <a:r>
                  <a:rPr lang="de-DE" sz="2800" dirty="0">
                    <a:latin typeface="ArialMT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de-DE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sz="2800" i="1" dirty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de-DE" sz="2800" i="1" baseline="-25000" dirty="0" err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de-DE" sz="2800" i="1" dirty="0"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de-DE" sz="2800" i="1" dirty="0" err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de-DE" sz="2800" i="1" baseline="-25000" dirty="0" err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de-DE" sz="2800" i="1" dirty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de-DE" sz="2800" i="1" dirty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endParaRPr lang="de-DE" sz="2800" i="1" dirty="0">
                  <a:latin typeface="TimesNewRomanPS-ItalicMT"/>
                </a:endParaRPr>
              </a:p>
              <a:p>
                <a:endParaRPr lang="fr-FR" sz="2800" dirty="0">
                  <a:latin typeface="ArialMT"/>
                </a:endParaRPr>
              </a:p>
              <a:p>
                <a:r>
                  <a:rPr lang="fr-FR" sz="2800" dirty="0">
                    <a:latin typeface="ArialMT"/>
                  </a:rPr>
                  <a:t>c)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fr-FR" sz="28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i="1" dirty="0"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e>
                        </m:acc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 ; </m:t>
                        </m:r>
                        <m:acc>
                          <m:accPr>
                            <m:chr m:val="⃗"/>
                            <m:ctrlPr>
                              <a:rPr lang="fr-FR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i="1" dirty="0">
                                <a:latin typeface="Cambria Math" panose="02040503050406030204" pitchFamily="18" charset="0"/>
                              </a:rPr>
                              <m:t>𝐶𝐷</m:t>
                            </m:r>
                          </m:e>
                        </m:acc>
                      </m:e>
                    </m:d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fr-FR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fr-FR" sz="280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fr-FR" sz="2800" i="1" dirty="0">
                                <a:latin typeface="Cambria Math" panose="02040503050406030204" pitchFamily="18" charset="0"/>
                              </a:rPr>
                              <m:t>AB</m:t>
                            </m:r>
                          </m:e>
                        </m:acc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 ;</m:t>
                        </m:r>
                        <m:acc>
                          <m:accPr>
                            <m:chr m:val="⃗"/>
                            <m:ctrlPr>
                              <a:rPr lang="fr-FR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i="1" dirty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</m:d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+ </m:t>
                    </m:r>
                    <m:d>
                      <m:dPr>
                        <m:ctrlPr>
                          <a:rPr lang="fr-FR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fr-FR" sz="280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b="0" i="1" dirty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 ; </m:t>
                        </m:r>
                        <m:acc>
                          <m:accPr>
                            <m:chr m:val="⃗"/>
                            <m:ctrlPr>
                              <a:rPr lang="fr-FR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i="1" dirty="0">
                                <a:latin typeface="Cambria Math" panose="02040503050406030204" pitchFamily="18" charset="0"/>
                              </a:rPr>
                              <m:t>𝐶𝐷</m:t>
                            </m:r>
                          </m:e>
                        </m:acc>
                      </m:e>
                    </m:d>
                  </m:oMath>
                </a14:m>
                <a:endParaRPr lang="fr-FR" sz="2800" i="1" dirty="0">
                  <a:latin typeface="TimesNewRomanPS-ItalicM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0" i="1" dirty="0" smtClean="0">
                          <a:latin typeface="Cambria Math" panose="02040503050406030204" pitchFamily="18" charset="0"/>
                        </a:rPr>
                        <m:t>                           </m:t>
                      </m:r>
                      <m:r>
                        <a:rPr lang="fr-FR" sz="28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fr-FR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28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2800" b="0" i="1" dirty="0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r>
                            <a:rPr lang="fr-FR" sz="2800" i="1" dirty="0">
                              <a:latin typeface="Cambria Math" panose="02040503050406030204" pitchFamily="18" charset="0"/>
                            </a:rPr>
                            <m:t> ;</m:t>
                          </m:r>
                          <m:acc>
                            <m:accPr>
                              <m:chr m:val="⃗"/>
                              <m:ctrlPr>
                                <a:rPr lang="fr-FR" sz="28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2800" b="0" i="1" dirty="0" smtClean="0">
                                  <a:latin typeface="Cambria Math" panose="02040503050406030204" pitchFamily="18" charset="0"/>
                                </a:rPr>
                                <m:t>𝐴𝐵</m:t>
                              </m:r>
                            </m:e>
                          </m:acc>
                        </m:e>
                      </m:d>
                      <m:r>
                        <a:rPr lang="fr-FR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800" i="1" dirty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FR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28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2800" b="0" i="1" dirty="0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r>
                            <a:rPr lang="fr-FR" sz="2800" i="1" dirty="0">
                              <a:latin typeface="Cambria Math" panose="02040503050406030204" pitchFamily="18" charset="0"/>
                            </a:rPr>
                            <m:t> ; </m:t>
                          </m:r>
                          <m:acc>
                            <m:accPr>
                              <m:chr m:val="⃗"/>
                              <m:ctrlPr>
                                <a:rPr lang="fr-FR" sz="28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2800" b="0" i="1" dirty="0" smtClean="0">
                                  <a:latin typeface="Cambria Math" panose="02040503050406030204" pitchFamily="18" charset="0"/>
                                </a:rPr>
                                <m:t>𝐶𝐷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fr-FR" sz="2800" i="1" dirty="0">
                  <a:latin typeface="TimesNewRomanPS-ItalicM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0" i="1" dirty="0" smtClean="0">
                          <a:latin typeface="Cambria Math" panose="02040503050406030204" pitchFamily="18" charset="0"/>
                        </a:rPr>
                        <m:t>                           </m:t>
                      </m:r>
                      <m:r>
                        <a:rPr lang="pl-PL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l-PL" sz="280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l-PL" sz="2800" i="0" dirty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d>
                            <m:dPr>
                              <m:ctrlPr>
                                <a:rPr lang="pl-PL" sz="28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i="1" dirty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l-PL" sz="2800" i="1" baseline="-25000" dirty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pl-PL" sz="2800" i="1" dirty="0">
                                  <a:latin typeface="Cambria Math" panose="02040503050406030204" pitchFamily="18" charset="0"/>
                                </a:rPr>
                                <m:t> − </m:t>
                              </m:r>
                              <m:sSub>
                                <m:sSubPr>
                                  <m:ctrlPr>
                                    <a:rPr lang="pl-PL" sz="28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800" b="0" i="1" dirty="0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fr-FR" sz="2800" b="0" i="1" dirty="0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pl-PL" sz="2800" i="1" dirty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pl-PL" sz="280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l-PL" sz="2800" i="0" dirty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d>
                            <m:dPr>
                              <m:ctrlPr>
                                <a:rPr lang="pl-PL" sz="28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i="1" dirty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l-PL" sz="2800" i="1" baseline="-25000" dirty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pl-PL" sz="2800" i="1" dirty="0">
                                  <a:latin typeface="Cambria Math" panose="02040503050406030204" pitchFamily="18" charset="0"/>
                                </a:rPr>
                                <m:t> − </m:t>
                              </m:r>
                              <m:sSub>
                                <m:sSubPr>
                                  <m:ctrlPr>
                                    <a:rPr lang="pl-PL" sz="28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800" b="0" i="1" dirty="0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fr-FR" sz="2800" b="0" i="1" dirty="0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fr-FR" sz="2800" i="1" dirty="0">
                  <a:latin typeface="Cambria Math" panose="02040503050406030204" pitchFamily="18" charset="0"/>
                </a:endParaRPr>
              </a:p>
              <a:p>
                <a:r>
                  <a:rPr lang="fr-FR" sz="2800" dirty="0">
                    <a:solidFill>
                      <a:srgbClr val="FF0000"/>
                    </a:solidFill>
                  </a:rPr>
                  <a:t>                         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fr-FR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arg</m:t>
                    </m:r>
                    <m:d>
                      <m:dPr>
                        <m:ctrlPr>
                          <a:rPr lang="fr-FR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fr-FR" sz="2800" i="1" baseline="-25000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fr-FR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− </m:t>
                            </m:r>
                            <m:r>
                              <a:rPr lang="fr-FR" sz="2800" i="1" dirty="0" err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fr-FR" sz="2800" i="1" baseline="-25000" dirty="0" err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m:rPr>
                                <m:nor/>
                              </m:rPr>
                              <a:rPr lang="fr-FR" sz="2800" i="1" dirty="0">
                                <a:solidFill>
                                  <a:schemeClr val="tx1"/>
                                </a:solidFill>
                                <a:latin typeface="TimesNewRomanPS-ItalicMT"/>
                              </a:rPr>
                              <m:t> </m:t>
                            </m:r>
                          </m:num>
                          <m:den>
                            <m:r>
                              <a:rPr lang="fr-FR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fr-FR" sz="2800" i="1" baseline="-25000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fr-FR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− </m:t>
                            </m:r>
                            <m:r>
                              <a:rPr lang="fr-FR" sz="2800" i="1" dirty="0" err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fr-FR" sz="2800" i="1" baseline="-25000" dirty="0" err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m:rPr>
                                <m:nor/>
                              </m:rPr>
                              <a:rPr lang="fr-FR" sz="2800" i="1" dirty="0">
                                <a:solidFill>
                                  <a:schemeClr val="tx1"/>
                                </a:solidFill>
                                <a:latin typeface="TimesNewRomanPS-ItalicMT"/>
                              </a:rPr>
                              <m:t> </m:t>
                            </m:r>
                          </m:den>
                        </m:f>
                      </m:e>
                    </m:d>
                  </m:oMath>
                </a14:m>
                <a:endParaRPr lang="fr-FR" sz="2800" i="1" dirty="0">
                  <a:latin typeface="TimesNewRomanPS-ItalicMT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082F0E0-B5FB-4E31-AE46-D8D7D44CC4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784" y="159546"/>
                <a:ext cx="11828860" cy="3805529"/>
              </a:xfrm>
              <a:prstGeom prst="rect">
                <a:avLst/>
              </a:prstGeom>
              <a:blipFill>
                <a:blip r:embed="rId2"/>
                <a:stretch>
                  <a:fillRect l="-1030" t="-17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888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6A5B8DC-4283-4008-9FDD-1E334A045811}"/>
                  </a:ext>
                </a:extLst>
              </p:cNvPr>
              <p:cNvSpPr/>
              <p:nvPr/>
            </p:nvSpPr>
            <p:spPr>
              <a:xfrm>
                <a:off x="409995" y="359830"/>
                <a:ext cx="11690747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800" u="sng" dirty="0">
                    <a:solidFill>
                      <a:srgbClr val="008000"/>
                    </a:solidFill>
                    <a:latin typeface="ArialMT"/>
                  </a:rPr>
                  <a:t>Méthode : Utiliser les nombres complexes en géométrie</a:t>
                </a: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Soit A, B et C trois points d'affixes respectives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baseline="-25000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fr-FR" sz="2800" i="1" dirty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= −2 − </m:t>
                    </m:r>
                    <m:r>
                      <a:rPr lang="fr-FR" sz="2800" i="1" dirty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fr-FR" sz="2800" i="1" dirty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, </a:t>
                </a:r>
                <a:endParaRPr lang="fr-FR" sz="2800" i="1" dirty="0">
                  <a:solidFill>
                    <a:srgbClr val="008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baseline="-25000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fr-FR" sz="2800" i="1" dirty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= 1− 2</m:t>
                    </m:r>
                    <m:r>
                      <a:rPr lang="fr-FR" sz="2800" i="1" dirty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fr-FR" sz="2800" i="1" dirty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et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baseline="-25000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fr-FR" sz="2800" i="1" dirty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= −1+ 2</m:t>
                    </m:r>
                    <m:r>
                      <a:rPr lang="fr-FR" sz="2800" i="1" dirty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fr-FR" sz="2800" i="1" dirty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.</a:t>
                </a: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1) Démontrer que le triangle ABC est isocèle en A.</a:t>
                </a: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2) Démontrer que le triangle ABC est rectangle en A.</a:t>
                </a:r>
                <a:endParaRPr lang="fr-FR" sz="2800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6A5B8DC-4283-4008-9FDD-1E334A0458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995" y="359830"/>
                <a:ext cx="11690747" cy="2246769"/>
              </a:xfrm>
              <a:prstGeom prst="rect">
                <a:avLst/>
              </a:prstGeom>
              <a:blipFill>
                <a:blip r:embed="rId2"/>
                <a:stretch>
                  <a:fillRect l="-1043" t="-2710" b="-596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66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49596AA-48F8-455D-8A35-309F230B5155}"/>
                  </a:ext>
                </a:extLst>
              </p:cNvPr>
              <p:cNvSpPr/>
              <p:nvPr/>
            </p:nvSpPr>
            <p:spPr>
              <a:xfrm>
                <a:off x="329076" y="412790"/>
                <a:ext cx="11755240" cy="28184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800" u="sng" dirty="0">
                    <a:solidFill>
                      <a:srgbClr val="008000"/>
                    </a:solidFill>
                    <a:latin typeface="ArialMT"/>
                  </a:rPr>
                  <a:t>Méthode : Déterminer un ensemble de points</a:t>
                </a: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Soit M un point d’affixe z. Dans chaque cas, déterminer et représenter :</a:t>
                </a: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1) L’ensemble des points M tels que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80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 − 2</m:t>
                        </m:r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= 3</m:t>
                    </m:r>
                  </m:oMath>
                </a14:m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.</a:t>
                </a: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2) L’ensemble des points M tels que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80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𝑖𝑧</m:t>
                        </m:r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 − 3</m:t>
                        </m:r>
                      </m:e>
                    </m:d>
                    <m:r>
                      <a:rPr lang="fr-FR" sz="2800" i="1" dirty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= 1</m:t>
                    </m:r>
                  </m:oMath>
                </a14:m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.</a:t>
                </a: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3) L’ensemble des points M tels que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80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fr-FR" sz="2800" i="1" dirty="0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800" i="1" dirty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 − 3+ </m:t>
                        </m:r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fr-FR" sz="280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 − 5</m:t>
                        </m:r>
                      </m:e>
                    </m:d>
                  </m:oMath>
                </a14:m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.</a:t>
                </a:r>
              </a:p>
              <a:p>
                <a:r>
                  <a:rPr lang="fr-FR" sz="2800" dirty="0">
                    <a:solidFill>
                      <a:srgbClr val="008000"/>
                    </a:solidFill>
                    <a:latin typeface="ArialMT"/>
                  </a:rPr>
                  <a:t>4) L’ensemble des points M tels que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r-F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) = </m:t>
                    </m:r>
                    <m:f>
                      <m:fPr>
                        <m:ctrlPr>
                          <a:rPr lang="fr-FR" sz="280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fr-FR" sz="28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fr-FR" sz="2800" dirty="0">
                            <a:solidFill>
                              <a:srgbClr val="008000"/>
                            </a:solidFill>
                            <a:latin typeface="TimesNewRomanPSMT"/>
                          </a:rPr>
                          <m:t> </m:t>
                        </m:r>
                      </m:den>
                    </m:f>
                    <m:r>
                      <a:rPr lang="el-G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l-GR" sz="2800" i="1" dirty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endParaRPr lang="fr-FR" sz="2800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49596AA-48F8-455D-8A35-309F230B51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76" y="412790"/>
                <a:ext cx="11755240" cy="2818464"/>
              </a:xfrm>
              <a:prstGeom prst="rect">
                <a:avLst/>
              </a:prstGeom>
              <a:blipFill>
                <a:blip r:embed="rId2"/>
                <a:stretch>
                  <a:fillRect l="-1089" t="-2381" b="-173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BEB0933A-57B4-40CE-900E-C8D142201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63" y="3726178"/>
            <a:ext cx="2458475" cy="225565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2FBD687-BF19-4A8B-9565-103AFB1DE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415" y="3697750"/>
            <a:ext cx="1576735" cy="217140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037EC1-785D-4E39-BE47-9A30D1B40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6261" y="4257634"/>
            <a:ext cx="2661588" cy="13489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79997D-5A4D-4207-B742-B414364F80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4536" y="3995099"/>
            <a:ext cx="2513190" cy="187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08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1407</Words>
  <Application>Microsoft Office PowerPoint</Application>
  <PresentationFormat>Grand écran</PresentationFormat>
  <Paragraphs>127</Paragraphs>
  <Slides>17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30" baseType="lpstr">
      <vt:lpstr>Arial</vt:lpstr>
      <vt:lpstr>Arial-ItalicMT</vt:lpstr>
      <vt:lpstr>ArialMT</vt:lpstr>
      <vt:lpstr>Calibri</vt:lpstr>
      <vt:lpstr>Calibri Light</vt:lpstr>
      <vt:lpstr>Cambria Math</vt:lpstr>
      <vt:lpstr>MT-Extra</vt:lpstr>
      <vt:lpstr>Symbol</vt:lpstr>
      <vt:lpstr>Times New Roman</vt:lpstr>
      <vt:lpstr>TimesNewRomanPS-ItalicMT</vt:lpstr>
      <vt:lpstr>TimesNewRomanPSMT</vt:lpstr>
      <vt:lpstr>Thème Office</vt:lpstr>
      <vt:lpstr>Document Microsoft Word</vt:lpstr>
      <vt:lpstr>COMPLEXES GEOMETRIE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COMPLEXES</dc:title>
  <dc:creator>sebastien MALICET</dc:creator>
  <cp:lastModifiedBy>mélanie lempereur</cp:lastModifiedBy>
  <cp:revision>60</cp:revision>
  <dcterms:created xsi:type="dcterms:W3CDTF">2017-08-24T13:25:53Z</dcterms:created>
  <dcterms:modified xsi:type="dcterms:W3CDTF">2026-03-19T09:08:01Z</dcterms:modified>
</cp:coreProperties>
</file>